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672" r:id="rId6"/>
    <p:sldMasterId id="2147483660" r:id="rId7"/>
  </p:sldMasterIdLst>
  <p:notesMasterIdLst>
    <p:notesMasterId r:id="rId32"/>
  </p:notesMasterIdLst>
  <p:sldIdLst>
    <p:sldId id="256" r:id="rId8"/>
    <p:sldId id="257" r:id="rId9"/>
    <p:sldId id="274" r:id="rId10"/>
    <p:sldId id="259" r:id="rId11"/>
    <p:sldId id="275" r:id="rId12"/>
    <p:sldId id="276" r:id="rId13"/>
    <p:sldId id="277" r:id="rId14"/>
    <p:sldId id="278" r:id="rId15"/>
    <p:sldId id="279" r:id="rId16"/>
    <p:sldId id="262" r:id="rId17"/>
    <p:sldId id="269" r:id="rId18"/>
    <p:sldId id="263" r:id="rId19"/>
    <p:sldId id="268" r:id="rId20"/>
    <p:sldId id="264" r:id="rId21"/>
    <p:sldId id="282" r:id="rId22"/>
    <p:sldId id="270" r:id="rId23"/>
    <p:sldId id="265" r:id="rId24"/>
    <p:sldId id="271" r:id="rId25"/>
    <p:sldId id="280" r:id="rId26"/>
    <p:sldId id="273" r:id="rId27"/>
    <p:sldId id="281" r:id="rId28"/>
    <p:sldId id="283" r:id="rId29"/>
    <p:sldId id="284"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AEBA8-FE13-4D94-BD95-5F664DF5670A}" type="datetimeFigureOut">
              <a:rPr lang="en-IN" smtClean="0"/>
              <a:t>01-05-2021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4326B-4828-4D47-8197-818CE2F5A815}" type="slidenum">
              <a:rPr lang="en-IN" smtClean="0"/>
              <a:t>‹#›</a:t>
            </a:fld>
            <a:endParaRPr lang="en-IN"/>
          </a:p>
        </p:txBody>
      </p:sp>
    </p:spTree>
    <p:extLst>
      <p:ext uri="{BB962C8B-B14F-4D97-AF65-F5344CB8AC3E}">
        <p14:creationId xmlns:p14="http://schemas.microsoft.com/office/powerpoint/2010/main" val="8246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6A5BAF-9762-47E7-B9A0-A1E8E41D8D42}"/>
              </a:ext>
            </a:extLst>
          </p:cNvPr>
          <p:cNvSpPr txBox="1">
            <a:spLocks noGrp="1"/>
          </p:cNvSpPr>
          <p:nvPr>
            <p:ph type="sldNum" sz="quarter" idx="5"/>
          </p:nvPr>
        </p:nvSpPr>
        <p:spPr>
          <a:ln/>
        </p:spPr>
        <p:txBody>
          <a:bodyPr vert="horz" lIns="0" tIns="0" rIns="0" bIns="0" anchor="b" anchorCtr="0">
            <a:noAutofit/>
          </a:bodyPr>
          <a:lstStyle/>
          <a:p>
            <a:pPr lvl="0"/>
            <a:fld id="{C75A3C4E-885B-44AD-B1A9-E775108AB48E}" type="slidenum">
              <a:t>1</a:t>
            </a:fld>
            <a:endParaRPr lang="en-IN"/>
          </a:p>
        </p:txBody>
      </p:sp>
      <p:sp>
        <p:nvSpPr>
          <p:cNvPr id="2" name="Slide Image Placeholder 1">
            <a:extLst>
              <a:ext uri="{FF2B5EF4-FFF2-40B4-BE49-F238E27FC236}">
                <a16:creationId xmlns:a16="http://schemas.microsoft.com/office/drawing/2014/main" id="{52115B95-46E7-4E17-AF2C-83A7CCC676F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E3B9F64-95A7-4371-819E-5C521753CFF7}"/>
              </a:ext>
            </a:extLst>
          </p:cNvPr>
          <p:cNvSpPr txBox="1">
            <a:spLocks noGrp="1"/>
          </p:cNvSpPr>
          <p:nvPr>
            <p:ph type="body" sz="quarter" idx="1"/>
          </p:nvPr>
        </p:nvSpPr>
        <p:spPr/>
        <p:txBody>
          <a:bodyPr vert="horz">
            <a:sp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E03A662-09B2-42D2-9AFB-9D76923D4EAB}"/>
              </a:ext>
            </a:extLst>
          </p:cNvPr>
          <p:cNvSpPr txBox="1">
            <a:spLocks noGrp="1"/>
          </p:cNvSpPr>
          <p:nvPr>
            <p:ph type="sldNum" sz="quarter" idx="5"/>
          </p:nvPr>
        </p:nvSpPr>
        <p:spPr>
          <a:ln/>
        </p:spPr>
        <p:txBody>
          <a:bodyPr vert="horz" lIns="0" tIns="0" rIns="0" bIns="0" anchor="b" anchorCtr="0">
            <a:noAutofit/>
          </a:bodyPr>
          <a:lstStyle/>
          <a:p>
            <a:pPr lvl="0"/>
            <a:fld id="{59B9A394-67CC-4795-B1D6-0A8DCE1F5BDF}" type="slidenum">
              <a:t>2</a:t>
            </a:fld>
            <a:endParaRPr lang="en-IN"/>
          </a:p>
        </p:txBody>
      </p:sp>
      <p:sp>
        <p:nvSpPr>
          <p:cNvPr id="2" name="Slide Image Placeholder 1">
            <a:extLst>
              <a:ext uri="{FF2B5EF4-FFF2-40B4-BE49-F238E27FC236}">
                <a16:creationId xmlns:a16="http://schemas.microsoft.com/office/drawing/2014/main" id="{EE9E0A9C-E812-4FC9-A85D-41DB4915CFA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37E6539-0490-4AD5-AC47-C5FB22ABFDC6}"/>
              </a:ext>
            </a:extLst>
          </p:cNvPr>
          <p:cNvSpPr txBox="1">
            <a:spLocks noGrp="1"/>
          </p:cNvSpPr>
          <p:nvPr>
            <p:ph type="body" sz="quarter" idx="1"/>
          </p:nvPr>
        </p:nvSpPr>
        <p:spPr/>
        <p:txBody>
          <a:bodyPr vert="horz">
            <a:spAutoFit/>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F32CA84-5DD1-4BAD-AE8D-497D816A037F}"/>
              </a:ext>
            </a:extLst>
          </p:cNvPr>
          <p:cNvSpPr txBox="1">
            <a:spLocks noGrp="1"/>
          </p:cNvSpPr>
          <p:nvPr>
            <p:ph type="sldNum" sz="quarter" idx="5"/>
          </p:nvPr>
        </p:nvSpPr>
        <p:spPr>
          <a:ln/>
        </p:spPr>
        <p:txBody>
          <a:bodyPr vert="horz" lIns="0" tIns="0" rIns="0" bIns="0" anchor="b" anchorCtr="0">
            <a:noAutofit/>
          </a:bodyPr>
          <a:lstStyle/>
          <a:p>
            <a:pPr lvl="0"/>
            <a:fld id="{8F6FB464-C5B9-4CE6-A4A9-DFFEC1D1E831}" type="slidenum">
              <a:t>3</a:t>
            </a:fld>
            <a:endParaRPr lang="en-IN"/>
          </a:p>
        </p:txBody>
      </p:sp>
      <p:sp>
        <p:nvSpPr>
          <p:cNvPr id="2" name="Slide Image Placeholder 1">
            <a:extLst>
              <a:ext uri="{FF2B5EF4-FFF2-40B4-BE49-F238E27FC236}">
                <a16:creationId xmlns:a16="http://schemas.microsoft.com/office/drawing/2014/main" id="{2B61A5DE-07DB-46C5-9B34-219A9CAA387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96DA89D-3743-42FA-B922-17CFCC195D07}"/>
              </a:ext>
            </a:extLst>
          </p:cNvPr>
          <p:cNvSpPr txBox="1">
            <a:spLocks noGrp="1"/>
          </p:cNvSpPr>
          <p:nvPr>
            <p:ph type="body" sz="quarter" idx="1"/>
          </p:nvPr>
        </p:nvSpPr>
        <p:spPr/>
        <p:txBody>
          <a:bodyPr vert="horz">
            <a:spAutoFit/>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4BC7D2D-2891-47B5-B509-7F42C67BC02B}"/>
              </a:ext>
            </a:extLst>
          </p:cNvPr>
          <p:cNvSpPr txBox="1">
            <a:spLocks noGrp="1"/>
          </p:cNvSpPr>
          <p:nvPr>
            <p:ph type="sldNum" sz="quarter" idx="5"/>
          </p:nvPr>
        </p:nvSpPr>
        <p:spPr>
          <a:ln/>
        </p:spPr>
        <p:txBody>
          <a:bodyPr vert="horz" lIns="0" tIns="0" rIns="0" bIns="0" anchor="b" anchorCtr="0">
            <a:noAutofit/>
          </a:bodyPr>
          <a:lstStyle/>
          <a:p>
            <a:pPr lvl="0"/>
            <a:fld id="{419635C1-CDA3-44D2-A149-D94CD3F17B87}" type="slidenum">
              <a:t>4</a:t>
            </a:fld>
            <a:endParaRPr lang="en-IN"/>
          </a:p>
        </p:txBody>
      </p:sp>
      <p:sp>
        <p:nvSpPr>
          <p:cNvPr id="2" name="Slide Image Placeholder 1">
            <a:extLst>
              <a:ext uri="{FF2B5EF4-FFF2-40B4-BE49-F238E27FC236}">
                <a16:creationId xmlns:a16="http://schemas.microsoft.com/office/drawing/2014/main" id="{B91A5BEE-9400-4AF8-90AB-3D3BDF1BBAF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6DC2540-162B-4683-81A0-2AE72A27B829}"/>
              </a:ext>
            </a:extLst>
          </p:cNvPr>
          <p:cNvSpPr txBox="1">
            <a:spLocks noGrp="1"/>
          </p:cNvSpPr>
          <p:nvPr>
            <p:ph type="body" sz="quarter" idx="1"/>
          </p:nvPr>
        </p:nvSpPr>
        <p:spPr/>
        <p:txBody>
          <a:bodyPr vert="horz">
            <a:spAutoFit/>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9C31-120A-42AB-AFEA-217762E51B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AB399B-835E-4765-8706-76F3292350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54020C-B51F-4E47-B2F8-21A0F6EA7363}"/>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97A3AF6D-28B4-40C1-ACAB-68EC9A3287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11317C-C88D-4C9F-9A6D-897820E41E6C}"/>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23581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B0FD-83A9-44F2-BFFB-CDF1EA1AAF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D544CA-4746-4B68-AA95-765A213FB7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7C2E9A-0119-46B1-98F0-EFD218DD5D12}"/>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BDBBF696-57FB-4460-BBB5-39B7557B3A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B03EF6-195A-4EA3-9504-559AC5F3A546}"/>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18309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D6B35-C4C9-429C-B113-383244B757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37C275-1D53-4AD4-99B7-EB954B354A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FA982C-ED14-4D1E-B28B-0B7A53C3A978}"/>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4DA9F2A0-D307-4C29-A2E1-EB4D060501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E42517-7529-41D5-A50A-64314EA6038A}"/>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2922315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a:endParaRPr lang="en-IN"/>
          </a:p>
        </p:txBody>
      </p:sp>
      <p:sp>
        <p:nvSpPr>
          <p:cNvPr id="4" name="Footer Placeholder 3"/>
          <p:cNvSpPr>
            <a:spLocks noGrp="1"/>
          </p:cNvSpPr>
          <p:nvPr>
            <p:ph type="ftr" sz="quarter" idx="11"/>
          </p:nvPr>
        </p:nvSpPr>
        <p:spPr/>
        <p:txBody>
          <a:bodyPr/>
          <a:lstStyle/>
          <a:p>
            <a:pPr lvl="0"/>
            <a:endParaRPr lang="en-IN"/>
          </a:p>
        </p:txBody>
      </p:sp>
      <p:sp>
        <p:nvSpPr>
          <p:cNvPr id="5" name="Slide Number Placeholder 4"/>
          <p:cNvSpPr>
            <a:spLocks noGrp="1"/>
          </p:cNvSpPr>
          <p:nvPr>
            <p:ph type="sldNum" sz="quarter" idx="12"/>
          </p:nvPr>
        </p:nvSpPr>
        <p:spPr/>
        <p:txBody>
          <a:bodyPr/>
          <a:lstStyle/>
          <a:p>
            <a:pPr lvl="0"/>
            <a:fld id="{4E4A4E98-B45E-4754-A77B-5B2F67C9708B}" type="slidenum">
              <a:rPr lang="en-IN" smtClean="0"/>
              <a:t>‹#›</a:t>
            </a:fld>
            <a:endParaRPr lang="en-IN"/>
          </a:p>
        </p:txBody>
      </p:sp>
    </p:spTree>
    <p:extLst>
      <p:ext uri="{BB962C8B-B14F-4D97-AF65-F5344CB8AC3E}">
        <p14:creationId xmlns:p14="http://schemas.microsoft.com/office/powerpoint/2010/main" val="332165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IN"/>
          </a:p>
        </p:txBody>
      </p:sp>
      <p:sp>
        <p:nvSpPr>
          <p:cNvPr id="3" name="Footer Placeholder 2"/>
          <p:cNvSpPr>
            <a:spLocks noGrp="1"/>
          </p:cNvSpPr>
          <p:nvPr>
            <p:ph type="ftr" sz="quarter" idx="11"/>
          </p:nvPr>
        </p:nvSpPr>
        <p:spPr/>
        <p:txBody>
          <a:bodyPr/>
          <a:lstStyle/>
          <a:p>
            <a:pPr lvl="0"/>
            <a:endParaRPr lang="en-IN"/>
          </a:p>
        </p:txBody>
      </p:sp>
      <p:sp>
        <p:nvSpPr>
          <p:cNvPr id="4" name="Slide Number Placeholder 3"/>
          <p:cNvSpPr>
            <a:spLocks noGrp="1"/>
          </p:cNvSpPr>
          <p:nvPr>
            <p:ph type="sldNum" sz="quarter" idx="12"/>
          </p:nvPr>
        </p:nvSpPr>
        <p:spPr/>
        <p:txBody>
          <a:bodyPr/>
          <a:lstStyle/>
          <a:p>
            <a:pPr lvl="0"/>
            <a:fld id="{DE0E5274-EF0F-4A2D-9852-617EB155805B}" type="slidenum">
              <a:rPr lang="en-IN" smtClean="0"/>
              <a:t>‹#›</a:t>
            </a:fld>
            <a:endParaRPr lang="en-IN"/>
          </a:p>
        </p:txBody>
      </p:sp>
    </p:spTree>
    <p:extLst>
      <p:ext uri="{BB962C8B-B14F-4D97-AF65-F5344CB8AC3E}">
        <p14:creationId xmlns:p14="http://schemas.microsoft.com/office/powerpoint/2010/main" val="35463069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1.05.2021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2400"/>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2400"/>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2400"/>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5/1/2021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428B-0C85-4C29-BA67-2CC13FFBEC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F1EE9B-72A4-4DB3-955B-80079A96E3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3E8B69-3DC6-4B72-A0C0-786754017939}"/>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70E48059-E4E2-452F-BBE7-0A1BD26DA8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8904B4-869B-4A06-8C1A-9535CB06F0B4}"/>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263195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0792-E5A9-4523-9425-6A4142E914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83F925-5A32-4CC4-80D8-D6BC3FD7C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D550D9-C3CE-43B4-BA16-DE06A8F2D67B}"/>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B1500B49-92AC-4DD8-BF1C-10F4C4E4E9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C70014-7CEC-4729-9481-04C9438AE45A}"/>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154898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C19F-72E5-486D-86CA-F4C3F39671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F062DD-2D4C-4780-8334-4889D1710D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AE95A4-14A1-4E5E-9F69-60D09FC7A9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687403-91E7-4376-995E-1FC78BED2833}"/>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6" name="Footer Placeholder 5">
            <a:extLst>
              <a:ext uri="{FF2B5EF4-FFF2-40B4-BE49-F238E27FC236}">
                <a16:creationId xmlns:a16="http://schemas.microsoft.com/office/drawing/2014/main" id="{24CA2B8D-0D15-45E4-A91C-A4D1FB1A7D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4B26DF-4D14-4F31-A9EF-398A52DD93D9}"/>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85257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DBAB-43D4-414F-AD6B-0878B8D113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5DA4A8-B225-421B-A5A6-F8D7D4542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EF20C-FEE1-4C4E-A62A-7F0B96A51F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FD2D9A-674F-4212-AE93-3E719065E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006C10-617C-4592-B10E-C94D100980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CB4259-0EBB-4316-97DA-56F1067EC5DF}"/>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8" name="Footer Placeholder 7">
            <a:extLst>
              <a:ext uri="{FF2B5EF4-FFF2-40B4-BE49-F238E27FC236}">
                <a16:creationId xmlns:a16="http://schemas.microsoft.com/office/drawing/2014/main" id="{B9BACC01-6CC7-4FB9-B68E-8C4C7984DD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233148-A902-49B8-8345-59AD06EDE50C}"/>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2309968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7CC4-F9FB-49F4-BA49-433064278D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AB9671-FC91-4C59-9D13-63C887B99321}"/>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4" name="Footer Placeholder 3">
            <a:extLst>
              <a:ext uri="{FF2B5EF4-FFF2-40B4-BE49-F238E27FC236}">
                <a16:creationId xmlns:a16="http://schemas.microsoft.com/office/drawing/2014/main" id="{6402BD2F-A0FD-4048-94BB-9384ABD8B7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EF1E91-D5C0-4EB9-BC4B-E0203B0F7AE9}"/>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32704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D7651-A4D1-479D-9720-8329C70971E5}"/>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3" name="Footer Placeholder 2">
            <a:extLst>
              <a:ext uri="{FF2B5EF4-FFF2-40B4-BE49-F238E27FC236}">
                <a16:creationId xmlns:a16="http://schemas.microsoft.com/office/drawing/2014/main" id="{E63BF25E-D94F-40FC-8EAB-8A57D92A38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822CF4-D5C5-4CA6-8AE1-8CC370600965}"/>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4089846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E282-687F-4353-A4DF-0533F35DB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926C92-E19F-4447-B367-E54C9297F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6A1998-9005-4FA1-A599-944DD9F94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1F851-73AD-4DEC-BF1D-383B3B0BE00C}"/>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6" name="Footer Placeholder 5">
            <a:extLst>
              <a:ext uri="{FF2B5EF4-FFF2-40B4-BE49-F238E27FC236}">
                <a16:creationId xmlns:a16="http://schemas.microsoft.com/office/drawing/2014/main" id="{8D361917-9836-403E-848F-DB5719FD8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8BE328-FA7E-4927-A083-7BA4A7FB41D5}"/>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391309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FB8D-7ECE-42EF-96F6-0741EAF03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2FBEB1-5B7D-4128-9ACB-77C144385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70FB3D-990E-4441-8A8A-B49B21788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6D676-FE45-444D-88F2-85EA891AE550}"/>
              </a:ext>
            </a:extLst>
          </p:cNvPr>
          <p:cNvSpPr>
            <a:spLocks noGrp="1"/>
          </p:cNvSpPr>
          <p:nvPr>
            <p:ph type="dt" sz="half" idx="10"/>
          </p:nvPr>
        </p:nvSpPr>
        <p:spPr/>
        <p:txBody>
          <a:bodyPr/>
          <a:lstStyle/>
          <a:p>
            <a:fld id="{95F3D7DD-E239-4EC3-B56A-65EA6A6CE17C}" type="datetimeFigureOut">
              <a:rPr lang="en-IN" smtClean="0"/>
              <a:t>01-05-2021</a:t>
            </a:fld>
            <a:endParaRPr lang="en-IN"/>
          </a:p>
        </p:txBody>
      </p:sp>
      <p:sp>
        <p:nvSpPr>
          <p:cNvPr id="6" name="Footer Placeholder 5">
            <a:extLst>
              <a:ext uri="{FF2B5EF4-FFF2-40B4-BE49-F238E27FC236}">
                <a16:creationId xmlns:a16="http://schemas.microsoft.com/office/drawing/2014/main" id="{81919DE2-989A-429D-8D89-FAC8359C4A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C3D187-5658-43D9-BE41-2304374D58AC}"/>
              </a:ext>
            </a:extLst>
          </p:cNvPr>
          <p:cNvSpPr>
            <a:spLocks noGrp="1"/>
          </p:cNvSpPr>
          <p:nvPr>
            <p:ph type="sldNum" sz="quarter" idx="12"/>
          </p:nvPr>
        </p:nvSpPr>
        <p:spPr/>
        <p:txBody>
          <a:bodyPr/>
          <a:lstStyle/>
          <a:p>
            <a:fld id="{43689C6D-19E5-4053-B8B1-0FA012A19E7E}" type="slidenum">
              <a:rPr lang="en-IN" smtClean="0"/>
              <a:t>‹#›</a:t>
            </a:fld>
            <a:endParaRPr lang="en-IN"/>
          </a:p>
        </p:txBody>
      </p:sp>
    </p:spTree>
    <p:extLst>
      <p:ext uri="{BB962C8B-B14F-4D97-AF65-F5344CB8AC3E}">
        <p14:creationId xmlns:p14="http://schemas.microsoft.com/office/powerpoint/2010/main" val="273413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4.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CB9C4B-1E16-449C-BAF2-523FB10794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D605DA-007B-477E-8542-2774C4AB6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A6CE0-E40D-4164-B25B-2BBA609807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3D7DD-E239-4EC3-B56A-65EA6A6CE17C}" type="datetimeFigureOut">
              <a:rPr lang="en-IN" smtClean="0"/>
              <a:t>01-05-2021</a:t>
            </a:fld>
            <a:endParaRPr lang="en-IN"/>
          </a:p>
        </p:txBody>
      </p:sp>
      <p:sp>
        <p:nvSpPr>
          <p:cNvPr id="5" name="Footer Placeholder 4">
            <a:extLst>
              <a:ext uri="{FF2B5EF4-FFF2-40B4-BE49-F238E27FC236}">
                <a16:creationId xmlns:a16="http://schemas.microsoft.com/office/drawing/2014/main" id="{8518F209-F377-4072-9DAC-D5BDA1A2F6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052964A-8289-441C-81EB-5F599834F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689C6D-19E5-4053-B8B1-0FA012A19E7E}" type="slidenum">
              <a:rPr lang="en-IN" smtClean="0"/>
              <a:t>‹#›</a:t>
            </a:fld>
            <a:endParaRPr lang="en-IN"/>
          </a:p>
        </p:txBody>
      </p:sp>
    </p:spTree>
    <p:extLst>
      <p:ext uri="{BB962C8B-B14F-4D97-AF65-F5344CB8AC3E}">
        <p14:creationId xmlns:p14="http://schemas.microsoft.com/office/powerpoint/2010/main" val="74233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7810A5-1A13-4087-8DFA-155E6E5B5D73}" type="datetimeFigureOut">
              <a:rPr lang="tr-TR" smtClean="0"/>
              <a:t>1.05.2021</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00CBFCC-E1FF-473E-BF42-70E7405CF173}" type="slidenum">
              <a:rPr lang="tr-TR" smtClean="0"/>
              <a:t>‹#›</a:t>
            </a:fld>
            <a:endParaRPr lang="tr-TR"/>
          </a:p>
        </p:txBody>
      </p:sp>
    </p:spTree>
    <p:extLst>
      <p:ext uri="{BB962C8B-B14F-4D97-AF65-F5344CB8AC3E}">
        <p14:creationId xmlns:p14="http://schemas.microsoft.com/office/powerpoint/2010/main" val="3299435742"/>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1.05.2021</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74" r:id="rId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5/1/2021</a:t>
            </a:fld>
            <a:endParaRPr/>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9E9C-E49B-400D-82E4-F1F80202065B}"/>
              </a:ext>
            </a:extLst>
          </p:cNvPr>
          <p:cNvSpPr txBox="1">
            <a:spLocks noGrp="1"/>
          </p:cNvSpPr>
          <p:nvPr>
            <p:ph type="title" idx="4294967295"/>
          </p:nvPr>
        </p:nvSpPr>
        <p:spPr>
          <a:xfrm>
            <a:off x="0" y="1220788"/>
            <a:ext cx="10971213" cy="1323439"/>
          </a:xfr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vert="horz" wrap="square">
            <a:sp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lgn="ctr"/>
            <a:r>
              <a:rPr lang="en-IN" sz="8000" dirty="0">
                <a:solidFill>
                  <a:schemeClr val="accent2">
                    <a:lumMod val="60000"/>
                    <a:lumOff val="40000"/>
                  </a:schemeClr>
                </a:solidFill>
                <a:latin typeface="Aharoni" panose="02010803020104030203" pitchFamily="2" charset="-79"/>
                <a:cs typeface="Aharoni" panose="02010803020104030203" pitchFamily="2" charset="-79"/>
              </a:rPr>
              <a:t>EncrypZ</a:t>
            </a:r>
          </a:p>
        </p:txBody>
      </p:sp>
      <p:sp>
        <p:nvSpPr>
          <p:cNvPr id="3" name="Subtitle 2">
            <a:extLst>
              <a:ext uri="{FF2B5EF4-FFF2-40B4-BE49-F238E27FC236}">
                <a16:creationId xmlns:a16="http://schemas.microsoft.com/office/drawing/2014/main" id="{D80759C2-7A85-4E71-B689-E6443A4D6669}"/>
              </a:ext>
            </a:extLst>
          </p:cNvPr>
          <p:cNvSpPr txBox="1">
            <a:spLocks noGrp="1"/>
          </p:cNvSpPr>
          <p:nvPr>
            <p:ph type="subTitle" idx="4294967295"/>
          </p:nvPr>
        </p:nvSpPr>
        <p:spPr>
          <a:xfrm>
            <a:off x="0" y="2982913"/>
            <a:ext cx="10971213" cy="1785937"/>
          </a:xfrm>
        </p:spPr>
        <p:txBody>
          <a:bodyPr vert="horz" wrap="square" anchor="ctr">
            <a:sp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lgn="ctr"/>
            <a:r>
              <a:rPr lang="en-IN" sz="5805" b="1" dirty="0">
                <a:solidFill>
                  <a:schemeClr val="tx2">
                    <a:lumMod val="20000"/>
                    <a:lumOff val="80000"/>
                  </a:schemeClr>
                </a:solidFill>
                <a:latin typeface="Aharoni" panose="02010803020104030203" pitchFamily="2" charset="-79"/>
                <a:cs typeface="Aharoni" panose="02010803020104030203" pitchFamily="2" charset="-79"/>
              </a:rPr>
              <a:t>The Message Encoder and Decoder</a:t>
            </a:r>
          </a:p>
        </p:txBody>
      </p:sp>
    </p:spTree>
    <p:extLst>
      <p:ext uri="{BB962C8B-B14F-4D97-AF65-F5344CB8AC3E}">
        <p14:creationId xmlns:p14="http://schemas.microsoft.com/office/powerpoint/2010/main" val="2200578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AAF63-6288-497B-82EE-2C83DE70A935}"/>
              </a:ext>
            </a:extLst>
          </p:cNvPr>
          <p:cNvSpPr>
            <a:spLocks noGrp="1"/>
          </p:cNvSpPr>
          <p:nvPr>
            <p:ph type="title"/>
          </p:nvPr>
        </p:nvSpPr>
        <p:spPr>
          <a:xfrm>
            <a:off x="1371599" y="294538"/>
            <a:ext cx="9895951" cy="1033669"/>
          </a:xfrm>
        </p:spPr>
        <p:txBody>
          <a:bodyPr>
            <a:normAutofit fontScale="90000"/>
          </a:bodyPr>
          <a:lstStyle/>
          <a:p>
            <a:pPr algn="ctr"/>
            <a:r>
              <a:rPr lang="en-IN" sz="4000" dirty="0">
                <a:solidFill>
                  <a:schemeClr val="accent5">
                    <a:lumMod val="60000"/>
                    <a:lumOff val="40000"/>
                  </a:schemeClr>
                </a:solidFill>
                <a:latin typeface="Aharoni" panose="02010803020104030203" pitchFamily="2" charset="-79"/>
                <a:cs typeface="Aharoni" panose="02010803020104030203" pitchFamily="2" charset="-79"/>
              </a:rPr>
              <a:t>Overall System Architecture Diagram and Workflow Explanation</a:t>
            </a:r>
          </a:p>
        </p:txBody>
      </p:sp>
      <p:pic>
        <p:nvPicPr>
          <p:cNvPr id="7" name="Content Placeholder 6" descr="Diagram&#10;&#10;Description automatically generated">
            <a:extLst>
              <a:ext uri="{FF2B5EF4-FFF2-40B4-BE49-F238E27FC236}">
                <a16:creationId xmlns:a16="http://schemas.microsoft.com/office/drawing/2014/main" id="{3F5F92C1-D2DB-4E30-98C9-D1A4DC692A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5617" y="1590742"/>
            <a:ext cx="7663992" cy="5267258"/>
          </a:xfrm>
        </p:spPr>
      </p:pic>
    </p:spTree>
    <p:extLst>
      <p:ext uri="{BB962C8B-B14F-4D97-AF65-F5344CB8AC3E}">
        <p14:creationId xmlns:p14="http://schemas.microsoft.com/office/powerpoint/2010/main" val="18769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a:xfrm>
            <a:off x="838200" y="0"/>
            <a:ext cx="10515600" cy="1325563"/>
          </a:xfrm>
        </p:spPr>
        <p:txBody>
          <a:bodyPr>
            <a:normAutofit/>
          </a:bodyPr>
          <a:lstStyle/>
          <a:p>
            <a:pPr algn="ctr"/>
            <a:r>
              <a:rPr lang="en-IN" b="1" dirty="0">
                <a:solidFill>
                  <a:srgbClr val="00B050"/>
                </a:solidFill>
                <a:latin typeface="Aharoni" panose="02010803020104030203" pitchFamily="2" charset="-79"/>
                <a:cs typeface="Aharoni" panose="02010803020104030203" pitchFamily="2" charset="-79"/>
              </a:rPr>
              <a:t>Literature Review</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838200" y="1348970"/>
            <a:ext cx="10515600" cy="4351338"/>
          </a:xfrm>
        </p:spPr>
        <p:txBody>
          <a:bodyPr>
            <a:normAutofit/>
          </a:bodyPr>
          <a:lstStyle/>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First, a we click on the EncrypZ executable shortcut, and the application opens.</a:t>
            </a:r>
          </a:p>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There are 3 input fields (Message, Key, Mode e/d), and 1 output field for encrypted/decrypted text.</a:t>
            </a:r>
          </a:p>
          <a:p>
            <a:pPr algn="l" fontAlgn="base">
              <a:buFont typeface="Arial" panose="020B0604020202020204" pitchFamily="34" charset="0"/>
              <a:buChar char="•"/>
            </a:pPr>
            <a:r>
              <a:rPr lang="en-US" sz="2400" dirty="0">
                <a:solidFill>
                  <a:schemeClr val="accent6"/>
                </a:solidFill>
                <a:latin typeface="Georgia" panose="02040502050405020303" pitchFamily="18" charset="0"/>
              </a:rPr>
              <a:t>We enter our input message in the 1</a:t>
            </a:r>
            <a:r>
              <a:rPr lang="en-US" sz="2400" baseline="30000" dirty="0">
                <a:solidFill>
                  <a:schemeClr val="accent6"/>
                </a:solidFill>
                <a:latin typeface="Georgia" panose="02040502050405020303" pitchFamily="18" charset="0"/>
              </a:rPr>
              <a:t>st</a:t>
            </a:r>
            <a:r>
              <a:rPr lang="en-US" sz="2400" dirty="0">
                <a:solidFill>
                  <a:schemeClr val="accent6"/>
                </a:solidFill>
                <a:latin typeface="Georgia" panose="02040502050405020303" pitchFamily="18" charset="0"/>
              </a:rPr>
              <a:t> field, key in the 2</a:t>
            </a:r>
            <a:r>
              <a:rPr lang="en-US" sz="2400" baseline="30000" dirty="0">
                <a:solidFill>
                  <a:schemeClr val="accent6"/>
                </a:solidFill>
                <a:latin typeface="Georgia" panose="02040502050405020303" pitchFamily="18" charset="0"/>
              </a:rPr>
              <a:t>nd</a:t>
            </a:r>
            <a:r>
              <a:rPr lang="en-US" sz="2400" dirty="0">
                <a:solidFill>
                  <a:schemeClr val="accent6"/>
                </a:solidFill>
                <a:latin typeface="Georgia" panose="02040502050405020303" pitchFamily="18" charset="0"/>
              </a:rPr>
              <a:t> one, and ‘e’ to encode or ‘d’ to decode in the 3</a:t>
            </a:r>
            <a:r>
              <a:rPr lang="en-US" sz="2400" baseline="30000" dirty="0">
                <a:solidFill>
                  <a:schemeClr val="accent6"/>
                </a:solidFill>
                <a:latin typeface="Georgia" panose="02040502050405020303" pitchFamily="18" charset="0"/>
              </a:rPr>
              <a:t>rd</a:t>
            </a:r>
            <a:r>
              <a:rPr lang="en-US" sz="2400" dirty="0">
                <a:solidFill>
                  <a:schemeClr val="accent6"/>
                </a:solidFill>
                <a:latin typeface="Georgia" panose="02040502050405020303" pitchFamily="18" charset="0"/>
              </a:rPr>
              <a:t> field.</a:t>
            </a:r>
          </a:p>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Then, we click on RES</a:t>
            </a:r>
            <a:r>
              <a:rPr lang="en-US" sz="2400" dirty="0">
                <a:solidFill>
                  <a:schemeClr val="accent6"/>
                </a:solidFill>
                <a:latin typeface="Georgia" panose="02040502050405020303" pitchFamily="18" charset="0"/>
              </a:rPr>
              <a:t>ULT button to generate the converted text, and the text is displayed in the 4</a:t>
            </a:r>
            <a:r>
              <a:rPr lang="en-US" sz="2400" baseline="30000" dirty="0">
                <a:solidFill>
                  <a:schemeClr val="accent6"/>
                </a:solidFill>
                <a:latin typeface="Georgia" panose="02040502050405020303" pitchFamily="18" charset="0"/>
              </a:rPr>
              <a:t>th</a:t>
            </a:r>
            <a:r>
              <a:rPr lang="en-US" sz="2400" dirty="0">
                <a:solidFill>
                  <a:schemeClr val="accent6"/>
                </a:solidFill>
                <a:latin typeface="Georgia" panose="02040502050405020303" pitchFamily="18" charset="0"/>
              </a:rPr>
              <a:t> field.</a:t>
            </a:r>
          </a:p>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We click </a:t>
            </a:r>
            <a:r>
              <a:rPr lang="en-US" sz="2400" dirty="0">
                <a:solidFill>
                  <a:schemeClr val="accent6"/>
                </a:solidFill>
                <a:latin typeface="Georgia" panose="02040502050405020303" pitchFamily="18" charset="0"/>
              </a:rPr>
              <a:t>RESET button to clear all the fields, and EXIT button to terminate the application.</a:t>
            </a:r>
            <a:endParaRPr lang="en-US" sz="2400" b="0" i="0" dirty="0">
              <a:solidFill>
                <a:schemeClr val="accent6"/>
              </a:solidFill>
              <a:effectLst/>
              <a:latin typeface="Georgia" panose="02040502050405020303" pitchFamily="18" charset="0"/>
            </a:endParaRPr>
          </a:p>
        </p:txBody>
      </p:sp>
    </p:spTree>
    <p:extLst>
      <p:ext uri="{BB962C8B-B14F-4D97-AF65-F5344CB8AC3E}">
        <p14:creationId xmlns:p14="http://schemas.microsoft.com/office/powerpoint/2010/main" val="413818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4FE962-F5CA-412B-A6C1-415087AAA187}"/>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dirty="0">
                <a:solidFill>
                  <a:srgbClr val="FFFFFF"/>
                </a:solidFill>
              </a:rPr>
              <a:t>Project Modules and Explanations</a:t>
            </a:r>
          </a:p>
        </p:txBody>
      </p:sp>
      <p:pic>
        <p:nvPicPr>
          <p:cNvPr id="7" name="Content Placeholder 6">
            <a:extLst>
              <a:ext uri="{FF2B5EF4-FFF2-40B4-BE49-F238E27FC236}">
                <a16:creationId xmlns:a16="http://schemas.microsoft.com/office/drawing/2014/main" id="{E15DF664-2245-4425-920C-11C4DB450D93}"/>
              </a:ext>
            </a:extLst>
          </p:cNvPr>
          <p:cNvPicPr>
            <a:picLocks noGrp="1" noChangeAspect="1"/>
          </p:cNvPicPr>
          <p:nvPr>
            <p:ph idx="1"/>
          </p:nvPr>
        </p:nvPicPr>
        <p:blipFill>
          <a:blip r:embed="rId2"/>
          <a:stretch>
            <a:fillRect/>
          </a:stretch>
        </p:blipFill>
        <p:spPr>
          <a:xfrm>
            <a:off x="4037534" y="773558"/>
            <a:ext cx="8153397" cy="5328701"/>
          </a:xfrm>
        </p:spPr>
      </p:pic>
    </p:spTree>
    <p:extLst>
      <p:ext uri="{BB962C8B-B14F-4D97-AF65-F5344CB8AC3E}">
        <p14:creationId xmlns:p14="http://schemas.microsoft.com/office/powerpoint/2010/main" val="221144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1A3F-68EF-4742-8E37-179BAC18A4C7}"/>
              </a:ext>
            </a:extLst>
          </p:cNvPr>
          <p:cNvSpPr>
            <a:spLocks noGrp="1"/>
          </p:cNvSpPr>
          <p:nvPr>
            <p:ph idx="1"/>
          </p:nvPr>
        </p:nvSpPr>
        <p:spPr>
          <a:xfrm>
            <a:off x="838200" y="126510"/>
            <a:ext cx="10515600" cy="6604980"/>
          </a:xfrm>
        </p:spPr>
        <p:txBody>
          <a:bodyPr>
            <a:normAutofit/>
          </a:bodyPr>
          <a:lstStyle/>
          <a:p>
            <a:pPr marL="0" indent="0" algn="ctr" fontAlgn="base">
              <a:buNone/>
            </a:pPr>
            <a:r>
              <a:rPr lang="en-US" sz="4000" b="1" dirty="0">
                <a:solidFill>
                  <a:srgbClr val="00B050"/>
                </a:solidFill>
                <a:latin typeface="Aharoni" panose="02010803020104030203" pitchFamily="2" charset="-79"/>
                <a:cs typeface="Aharoni" panose="02010803020104030203" pitchFamily="2" charset="-79"/>
              </a:rPr>
              <a:t>e</a:t>
            </a:r>
            <a:r>
              <a:rPr lang="en-US" sz="4000" b="1" i="0" dirty="0">
                <a:solidFill>
                  <a:srgbClr val="00B050"/>
                </a:solidFill>
                <a:effectLst/>
                <a:latin typeface="Aharoni" panose="02010803020104030203" pitchFamily="2" charset="-79"/>
                <a:cs typeface="Aharoni" panose="02010803020104030203" pitchFamily="2" charset="-79"/>
              </a:rPr>
              <a:t>ncode() Explanation</a:t>
            </a:r>
            <a:endParaRPr lang="en-US" sz="2200" b="1" dirty="0">
              <a:solidFill>
                <a:srgbClr val="00B050"/>
              </a:solidFill>
              <a:latin typeface="inherit"/>
            </a:endParaRPr>
          </a:p>
          <a:p>
            <a:pPr algn="l" fontAlgn="base">
              <a:buFont typeface="Arial" panose="020B0604020202020204" pitchFamily="34" charset="0"/>
              <a:buChar char="•"/>
            </a:pPr>
            <a:r>
              <a:rPr lang="en-US" sz="2000" b="1" i="0" dirty="0">
                <a:solidFill>
                  <a:schemeClr val="accent6"/>
                </a:solidFill>
                <a:effectLst/>
                <a:latin typeface="inherit"/>
              </a:rPr>
              <a:t>enc</a:t>
            </a:r>
            <a:r>
              <a:rPr lang="en-US" sz="2000" b="0" i="0" dirty="0">
                <a:solidFill>
                  <a:schemeClr val="accent6"/>
                </a:solidFill>
                <a:effectLst/>
                <a:latin typeface="Georgia" panose="02040502050405020303" pitchFamily="18" charset="0"/>
              </a:rPr>
              <a:t> = [] is an empty list</a:t>
            </a:r>
          </a:p>
          <a:p>
            <a:pPr algn="l" fontAlgn="base">
              <a:buFont typeface="Arial" panose="020B0604020202020204" pitchFamily="34" charset="0"/>
              <a:buChar char="•"/>
            </a:pPr>
            <a:r>
              <a:rPr lang="en-US" sz="2000" b="0" i="0" dirty="0">
                <a:solidFill>
                  <a:schemeClr val="accent6"/>
                </a:solidFill>
                <a:effectLst/>
                <a:latin typeface="Georgia" panose="02040502050405020303" pitchFamily="18" charset="0"/>
              </a:rPr>
              <a:t>We run loop till the length of the message</a:t>
            </a:r>
          </a:p>
          <a:p>
            <a:pPr algn="l" fontAlgn="base">
              <a:buFont typeface="Arial" panose="020B0604020202020204" pitchFamily="34" charset="0"/>
              <a:buChar char="•"/>
            </a:pPr>
            <a:r>
              <a:rPr lang="en-US" sz="2000" b="0" i="0" dirty="0" err="1">
                <a:solidFill>
                  <a:schemeClr val="accent6"/>
                </a:solidFill>
                <a:effectLst/>
                <a:latin typeface="Georgia" panose="02040502050405020303" pitchFamily="18" charset="0"/>
              </a:rPr>
              <a:t>i</a:t>
            </a:r>
            <a:r>
              <a:rPr lang="en-US" sz="2000" b="0" i="0" dirty="0">
                <a:solidFill>
                  <a:schemeClr val="accent6"/>
                </a:solidFill>
                <a:effectLst/>
                <a:latin typeface="Georgia" panose="02040502050405020303" pitchFamily="18" charset="0"/>
              </a:rPr>
              <a:t>% of </a:t>
            </a:r>
            <a:r>
              <a:rPr lang="en-US" sz="2000" b="0" i="0" dirty="0" err="1">
                <a:solidFill>
                  <a:schemeClr val="accent6"/>
                </a:solidFill>
                <a:effectLst/>
                <a:latin typeface="Georgia" panose="02040502050405020303" pitchFamily="18" charset="0"/>
              </a:rPr>
              <a:t>len</a:t>
            </a:r>
            <a:r>
              <a:rPr lang="en-US" sz="2000" b="0" i="0" dirty="0">
                <a:solidFill>
                  <a:schemeClr val="accent6"/>
                </a:solidFill>
                <a:effectLst/>
                <a:latin typeface="Georgia" panose="02040502050405020303" pitchFamily="18" charset="0"/>
              </a:rPr>
              <a:t>(key) gives the remainder of division between </a:t>
            </a:r>
            <a:r>
              <a:rPr lang="en-US" sz="2000" b="0" i="0" dirty="0" err="1">
                <a:solidFill>
                  <a:schemeClr val="accent6"/>
                </a:solidFill>
                <a:effectLst/>
                <a:latin typeface="Georgia" panose="02040502050405020303" pitchFamily="18" charset="0"/>
              </a:rPr>
              <a:t>i</a:t>
            </a:r>
            <a:r>
              <a:rPr lang="en-US" sz="2000" b="0" i="0" dirty="0">
                <a:solidFill>
                  <a:schemeClr val="accent6"/>
                </a:solidFill>
                <a:effectLst/>
                <a:latin typeface="Georgia" panose="02040502050405020303" pitchFamily="18" charset="0"/>
              </a:rPr>
              <a:t> and </a:t>
            </a:r>
            <a:r>
              <a:rPr lang="en-US" sz="2000" b="0" i="0" dirty="0" err="1">
                <a:solidFill>
                  <a:schemeClr val="accent6"/>
                </a:solidFill>
                <a:effectLst/>
                <a:latin typeface="Georgia" panose="02040502050405020303" pitchFamily="18" charset="0"/>
              </a:rPr>
              <a:t>len</a:t>
            </a:r>
            <a:r>
              <a:rPr lang="en-US" sz="2000" b="0" i="0" dirty="0">
                <a:solidFill>
                  <a:schemeClr val="accent6"/>
                </a:solidFill>
                <a:effectLst/>
                <a:latin typeface="Georgia" panose="02040502050405020303" pitchFamily="18" charset="0"/>
              </a:rPr>
              <a:t>(key) and that remainder used as an index of key the value of key at that index is stored in </a:t>
            </a:r>
            <a:r>
              <a:rPr lang="en-US" sz="2000" b="1" i="0" dirty="0" err="1">
                <a:solidFill>
                  <a:schemeClr val="accent6"/>
                </a:solidFill>
                <a:effectLst/>
                <a:latin typeface="inherit"/>
              </a:rPr>
              <a:t>key_c</a:t>
            </a:r>
            <a:endParaRPr lang="en-US" sz="2000" b="0" i="0" dirty="0">
              <a:solidFill>
                <a:schemeClr val="accent6"/>
              </a:solidFill>
              <a:effectLst/>
              <a:latin typeface="Georgia" panose="02040502050405020303" pitchFamily="18" charset="0"/>
            </a:endParaRPr>
          </a:p>
          <a:p>
            <a:pPr algn="l" fontAlgn="base">
              <a:buFont typeface="Arial" panose="020B0604020202020204" pitchFamily="34" charset="0"/>
              <a:buChar char="•"/>
            </a:pPr>
            <a:r>
              <a:rPr lang="en-US" sz="2000" b="1" i="0" dirty="0" err="1">
                <a:solidFill>
                  <a:schemeClr val="accent6"/>
                </a:solidFill>
                <a:effectLst/>
                <a:latin typeface="inherit"/>
              </a:rPr>
              <a:t>ord</a:t>
            </a:r>
            <a:r>
              <a:rPr lang="en-US" sz="2000" b="1" i="0" dirty="0">
                <a:solidFill>
                  <a:schemeClr val="accent6"/>
                </a:solidFill>
                <a:effectLst/>
                <a:latin typeface="inherit"/>
              </a:rPr>
              <a:t>()</a:t>
            </a:r>
            <a:r>
              <a:rPr lang="en-US" sz="2000" b="0" i="0" dirty="0">
                <a:solidFill>
                  <a:schemeClr val="accent6"/>
                </a:solidFill>
                <a:effectLst/>
                <a:latin typeface="Georgia" panose="02040502050405020303" pitchFamily="18" charset="0"/>
              </a:rPr>
              <a:t> function takes string argument of a single </a:t>
            </a:r>
            <a:r>
              <a:rPr lang="en-US" sz="2000" b="0" i="0" dirty="0" err="1">
                <a:solidFill>
                  <a:schemeClr val="accent6"/>
                </a:solidFill>
                <a:effectLst/>
                <a:latin typeface="Georgia" panose="02040502050405020303" pitchFamily="18" charset="0"/>
              </a:rPr>
              <a:t>unicode</a:t>
            </a:r>
            <a:r>
              <a:rPr lang="en-US" sz="2000" b="0" i="0" dirty="0">
                <a:solidFill>
                  <a:schemeClr val="accent6"/>
                </a:solidFill>
                <a:effectLst/>
                <a:latin typeface="Georgia" panose="02040502050405020303" pitchFamily="18" charset="0"/>
              </a:rPr>
              <a:t> character and return its integer </a:t>
            </a:r>
            <a:r>
              <a:rPr lang="en-US" sz="2000" b="0" i="0" dirty="0" err="1">
                <a:solidFill>
                  <a:schemeClr val="accent6"/>
                </a:solidFill>
                <a:effectLst/>
                <a:latin typeface="Georgia" panose="02040502050405020303" pitchFamily="18" charset="0"/>
              </a:rPr>
              <a:t>unicode</a:t>
            </a:r>
            <a:r>
              <a:rPr lang="en-US" sz="2000" b="0" i="0" dirty="0">
                <a:solidFill>
                  <a:schemeClr val="accent6"/>
                </a:solidFill>
                <a:effectLst/>
                <a:latin typeface="Georgia" panose="02040502050405020303" pitchFamily="18" charset="0"/>
              </a:rPr>
              <a:t> value</a:t>
            </a:r>
          </a:p>
          <a:p>
            <a:pPr algn="l" fontAlgn="base">
              <a:buFont typeface="Arial" panose="020B0604020202020204" pitchFamily="34" charset="0"/>
              <a:buChar char="•"/>
            </a:pPr>
            <a:r>
              <a:rPr lang="en-US" sz="2000" b="1" i="0" dirty="0" err="1">
                <a:solidFill>
                  <a:schemeClr val="accent6"/>
                </a:solidFill>
                <a:effectLst/>
                <a:latin typeface="inherit"/>
              </a:rPr>
              <a:t>chr</a:t>
            </a:r>
            <a:r>
              <a:rPr lang="en-US" sz="2000" b="1" i="0" dirty="0">
                <a:solidFill>
                  <a:schemeClr val="accent6"/>
                </a:solidFill>
                <a:effectLst/>
                <a:latin typeface="inherit"/>
              </a:rPr>
              <a:t>()</a:t>
            </a:r>
            <a:r>
              <a:rPr lang="en-US" sz="2000" b="0" i="0" dirty="0">
                <a:solidFill>
                  <a:schemeClr val="accent6"/>
                </a:solidFill>
                <a:effectLst/>
                <a:latin typeface="Georgia" panose="02040502050405020303" pitchFamily="18" charset="0"/>
              </a:rPr>
              <a:t> function takes an integer argument and returns the string.</a:t>
            </a:r>
          </a:p>
          <a:p>
            <a:pPr algn="l" fontAlgn="base">
              <a:buFont typeface="Arial" panose="020B0604020202020204" pitchFamily="34" charset="0"/>
              <a:buChar char="•"/>
            </a:pPr>
            <a:r>
              <a:rPr lang="en-US" sz="2000" b="1" i="0" dirty="0" err="1">
                <a:solidFill>
                  <a:schemeClr val="accent6"/>
                </a:solidFill>
                <a:effectLst/>
                <a:latin typeface="inherit"/>
              </a:rPr>
              <a:t>ord</a:t>
            </a:r>
            <a:r>
              <a:rPr lang="en-US" sz="2000" b="1" i="0" dirty="0">
                <a:solidFill>
                  <a:schemeClr val="accent6"/>
                </a:solidFill>
                <a:effectLst/>
                <a:latin typeface="inherit"/>
              </a:rPr>
              <a:t> (message[</a:t>
            </a:r>
            <a:r>
              <a:rPr lang="en-US" sz="2000" b="1" i="0" dirty="0" err="1">
                <a:solidFill>
                  <a:schemeClr val="accent6"/>
                </a:solidFill>
                <a:effectLst/>
                <a:latin typeface="inherit"/>
              </a:rPr>
              <a:t>i</a:t>
            </a:r>
            <a:r>
              <a:rPr lang="en-US" sz="2000" b="1" i="0" dirty="0">
                <a:solidFill>
                  <a:schemeClr val="accent6"/>
                </a:solidFill>
                <a:effectLst/>
                <a:latin typeface="inherit"/>
              </a:rPr>
              <a:t>])</a:t>
            </a:r>
            <a:r>
              <a:rPr lang="en-US" sz="2000" b="0" i="0" dirty="0">
                <a:solidFill>
                  <a:schemeClr val="accent6"/>
                </a:solidFill>
                <a:effectLst/>
                <a:latin typeface="Georgia" panose="02040502050405020303" pitchFamily="18" charset="0"/>
              </a:rPr>
              <a:t> convert the value of message at index </a:t>
            </a:r>
            <a:r>
              <a:rPr lang="en-US" sz="2000" b="0" i="0" dirty="0" err="1">
                <a:solidFill>
                  <a:schemeClr val="accent6"/>
                </a:solidFill>
                <a:effectLst/>
                <a:latin typeface="Georgia" panose="02040502050405020303" pitchFamily="18" charset="0"/>
              </a:rPr>
              <a:t>i</a:t>
            </a:r>
            <a:r>
              <a:rPr lang="en-US" sz="2000" b="0" i="0" dirty="0">
                <a:solidFill>
                  <a:schemeClr val="accent6"/>
                </a:solidFill>
                <a:effectLst/>
                <a:latin typeface="Georgia" panose="02040502050405020303" pitchFamily="18" charset="0"/>
              </a:rPr>
              <a:t> into the integer value</a:t>
            </a:r>
          </a:p>
          <a:p>
            <a:pPr algn="l" fontAlgn="base">
              <a:buFont typeface="Arial" panose="020B0604020202020204" pitchFamily="34" charset="0"/>
              <a:buChar char="•"/>
            </a:pPr>
            <a:r>
              <a:rPr lang="en-US" sz="2000" b="1" i="0" dirty="0" err="1">
                <a:solidFill>
                  <a:schemeClr val="accent6"/>
                </a:solidFill>
                <a:effectLst/>
                <a:latin typeface="inherit"/>
              </a:rPr>
              <a:t>ord</a:t>
            </a:r>
            <a:r>
              <a:rPr lang="en-US" sz="2000" b="1" i="0" dirty="0">
                <a:solidFill>
                  <a:schemeClr val="accent6"/>
                </a:solidFill>
                <a:effectLst/>
                <a:latin typeface="inherit"/>
              </a:rPr>
              <a:t>(</a:t>
            </a:r>
            <a:r>
              <a:rPr lang="en-US" sz="2000" b="1" i="0" dirty="0" err="1">
                <a:solidFill>
                  <a:schemeClr val="accent6"/>
                </a:solidFill>
                <a:effectLst/>
                <a:latin typeface="inherit"/>
              </a:rPr>
              <a:t>key_c</a:t>
            </a:r>
            <a:r>
              <a:rPr lang="en-US" sz="2000" b="1" i="0" dirty="0">
                <a:solidFill>
                  <a:schemeClr val="accent6"/>
                </a:solidFill>
                <a:effectLst/>
                <a:latin typeface="inherit"/>
              </a:rPr>
              <a:t>)</a:t>
            </a:r>
            <a:r>
              <a:rPr lang="en-US" sz="2000" b="0" i="0" dirty="0">
                <a:solidFill>
                  <a:schemeClr val="accent6"/>
                </a:solidFill>
                <a:effectLst/>
                <a:latin typeface="Georgia" panose="02040502050405020303" pitchFamily="18" charset="0"/>
              </a:rPr>
              <a:t> converts the </a:t>
            </a:r>
            <a:r>
              <a:rPr lang="en-US" sz="2000" b="0" i="0" dirty="0" err="1">
                <a:solidFill>
                  <a:schemeClr val="accent6"/>
                </a:solidFill>
                <a:effectLst/>
                <a:latin typeface="Georgia" panose="02040502050405020303" pitchFamily="18" charset="0"/>
              </a:rPr>
              <a:t>key_c</a:t>
            </a:r>
            <a:r>
              <a:rPr lang="en-US" sz="2000" b="0" i="0" dirty="0">
                <a:solidFill>
                  <a:schemeClr val="accent6"/>
                </a:solidFill>
                <a:effectLst/>
                <a:latin typeface="Georgia" panose="02040502050405020303" pitchFamily="18" charset="0"/>
              </a:rPr>
              <a:t> value to integer value</a:t>
            </a:r>
          </a:p>
          <a:p>
            <a:pPr algn="l" fontAlgn="base">
              <a:buFont typeface="Arial" panose="020B0604020202020204" pitchFamily="34" charset="0"/>
              <a:buChar char="•"/>
            </a:pPr>
            <a:r>
              <a:rPr lang="en-US" sz="2000" b="1" i="0" dirty="0" err="1">
                <a:solidFill>
                  <a:schemeClr val="accent6"/>
                </a:solidFill>
                <a:effectLst/>
                <a:latin typeface="inherit"/>
              </a:rPr>
              <a:t>ord</a:t>
            </a:r>
            <a:r>
              <a:rPr lang="en-US" sz="2000" b="1" i="0" dirty="0">
                <a:solidFill>
                  <a:schemeClr val="accent6"/>
                </a:solidFill>
                <a:effectLst/>
                <a:latin typeface="inherit"/>
              </a:rPr>
              <a:t>(message[</a:t>
            </a:r>
            <a:r>
              <a:rPr lang="en-US" sz="2000" b="1" i="0" dirty="0" err="1">
                <a:solidFill>
                  <a:schemeClr val="accent6"/>
                </a:solidFill>
                <a:effectLst/>
                <a:latin typeface="inherit"/>
              </a:rPr>
              <a:t>i</a:t>
            </a:r>
            <a:r>
              <a:rPr lang="en-US" sz="2000" b="1" i="0" dirty="0">
                <a:solidFill>
                  <a:schemeClr val="accent6"/>
                </a:solidFill>
                <a:effectLst/>
                <a:latin typeface="inherit"/>
              </a:rPr>
              <a:t>]) + </a:t>
            </a:r>
            <a:r>
              <a:rPr lang="en-US" sz="2000" b="1" i="0" dirty="0" err="1">
                <a:solidFill>
                  <a:schemeClr val="accent6"/>
                </a:solidFill>
                <a:effectLst/>
                <a:latin typeface="inherit"/>
              </a:rPr>
              <a:t>ord</a:t>
            </a:r>
            <a:r>
              <a:rPr lang="en-US" sz="2000" b="1" i="0" dirty="0">
                <a:solidFill>
                  <a:schemeClr val="accent6"/>
                </a:solidFill>
                <a:effectLst/>
                <a:latin typeface="inherit"/>
              </a:rPr>
              <a:t>(</a:t>
            </a:r>
            <a:r>
              <a:rPr lang="en-US" sz="2000" b="1" i="0" dirty="0" err="1">
                <a:solidFill>
                  <a:schemeClr val="accent6"/>
                </a:solidFill>
                <a:effectLst/>
                <a:latin typeface="inherit"/>
              </a:rPr>
              <a:t>key_c</a:t>
            </a:r>
            <a:r>
              <a:rPr lang="en-US" sz="2000" b="1" i="0" dirty="0">
                <a:solidFill>
                  <a:schemeClr val="accent6"/>
                </a:solidFill>
                <a:effectLst/>
                <a:latin typeface="inherit"/>
              </a:rPr>
              <a:t>)) % 256</a:t>
            </a:r>
            <a:r>
              <a:rPr lang="en-US" sz="2000" b="0" i="0" dirty="0">
                <a:solidFill>
                  <a:schemeClr val="accent6"/>
                </a:solidFill>
                <a:effectLst/>
                <a:latin typeface="Georgia" panose="02040502050405020303" pitchFamily="18" charset="0"/>
              </a:rPr>
              <a:t> gives the remainder of division of addition of </a:t>
            </a:r>
            <a:r>
              <a:rPr lang="en-US" sz="2000" b="0" i="0" dirty="0" err="1">
                <a:solidFill>
                  <a:schemeClr val="accent6"/>
                </a:solidFill>
                <a:effectLst/>
                <a:latin typeface="Georgia" panose="02040502050405020303" pitchFamily="18" charset="0"/>
              </a:rPr>
              <a:t>ord</a:t>
            </a:r>
            <a:r>
              <a:rPr lang="en-US" sz="2000" b="0" i="0" dirty="0">
                <a:solidFill>
                  <a:schemeClr val="accent6"/>
                </a:solidFill>
                <a:effectLst/>
                <a:latin typeface="Georgia" panose="02040502050405020303" pitchFamily="18" charset="0"/>
              </a:rPr>
              <a:t>(message[</a:t>
            </a:r>
            <a:r>
              <a:rPr lang="en-US" sz="2000" b="0" i="0" dirty="0" err="1">
                <a:solidFill>
                  <a:schemeClr val="accent6"/>
                </a:solidFill>
                <a:effectLst/>
                <a:latin typeface="Georgia" panose="02040502050405020303" pitchFamily="18" charset="0"/>
              </a:rPr>
              <a:t>i</a:t>
            </a:r>
            <a:r>
              <a:rPr lang="en-US" sz="2000" b="0" i="0" dirty="0">
                <a:solidFill>
                  <a:schemeClr val="accent6"/>
                </a:solidFill>
                <a:effectLst/>
                <a:latin typeface="Georgia" panose="02040502050405020303" pitchFamily="18" charset="0"/>
              </a:rPr>
              <a:t>]) and </a:t>
            </a:r>
            <a:r>
              <a:rPr lang="en-US" sz="2000" b="0" i="0" dirty="0" err="1">
                <a:solidFill>
                  <a:schemeClr val="accent6"/>
                </a:solidFill>
                <a:effectLst/>
                <a:latin typeface="Georgia" panose="02040502050405020303" pitchFamily="18" charset="0"/>
              </a:rPr>
              <a:t>ord</a:t>
            </a:r>
            <a:r>
              <a:rPr lang="en-US" sz="2000" b="0" i="0" dirty="0">
                <a:solidFill>
                  <a:schemeClr val="accent6"/>
                </a:solidFill>
                <a:effectLst/>
                <a:latin typeface="Georgia" panose="02040502050405020303" pitchFamily="18" charset="0"/>
              </a:rPr>
              <a:t>( </a:t>
            </a:r>
            <a:r>
              <a:rPr lang="en-US" sz="2000" b="0" i="0" dirty="0" err="1">
                <a:solidFill>
                  <a:schemeClr val="accent6"/>
                </a:solidFill>
                <a:effectLst/>
                <a:latin typeface="Georgia" panose="02040502050405020303" pitchFamily="18" charset="0"/>
              </a:rPr>
              <a:t>key_c</a:t>
            </a:r>
            <a:r>
              <a:rPr lang="en-US" sz="2000" b="0" i="0" dirty="0">
                <a:solidFill>
                  <a:schemeClr val="accent6"/>
                </a:solidFill>
                <a:effectLst/>
                <a:latin typeface="Georgia" panose="02040502050405020303" pitchFamily="18" charset="0"/>
              </a:rPr>
              <a:t>) with 256 and passes that remainder to </a:t>
            </a:r>
            <a:r>
              <a:rPr lang="en-US" sz="2000" b="0" i="0" dirty="0" err="1">
                <a:solidFill>
                  <a:schemeClr val="accent6"/>
                </a:solidFill>
                <a:effectLst/>
                <a:latin typeface="Georgia" panose="02040502050405020303" pitchFamily="18" charset="0"/>
              </a:rPr>
              <a:t>chr</a:t>
            </a:r>
            <a:r>
              <a:rPr lang="en-US" sz="2000" b="0" i="0" dirty="0">
                <a:solidFill>
                  <a:schemeClr val="accent6"/>
                </a:solidFill>
                <a:effectLst/>
                <a:latin typeface="Georgia" panose="02040502050405020303" pitchFamily="18" charset="0"/>
              </a:rPr>
              <a:t>() function</a:t>
            </a:r>
          </a:p>
          <a:p>
            <a:pPr algn="l" fontAlgn="base">
              <a:buFont typeface="Arial" panose="020B0604020202020204" pitchFamily="34" charset="0"/>
              <a:buChar char="•"/>
            </a:pPr>
            <a:r>
              <a:rPr lang="en-US" sz="2000" b="1" i="0" dirty="0" err="1">
                <a:solidFill>
                  <a:schemeClr val="accent6"/>
                </a:solidFill>
                <a:effectLst/>
                <a:latin typeface="inherit"/>
              </a:rPr>
              <a:t>chr</a:t>
            </a:r>
            <a:r>
              <a:rPr lang="en-US" sz="2000" b="1" i="0" dirty="0">
                <a:solidFill>
                  <a:schemeClr val="accent6"/>
                </a:solidFill>
                <a:effectLst/>
                <a:latin typeface="inherit"/>
              </a:rPr>
              <a:t>()</a:t>
            </a:r>
            <a:r>
              <a:rPr lang="en-US" sz="2000" b="0" i="0" dirty="0">
                <a:solidFill>
                  <a:schemeClr val="accent6"/>
                </a:solidFill>
                <a:effectLst/>
                <a:latin typeface="Georgia" panose="02040502050405020303" pitchFamily="18" charset="0"/>
              </a:rPr>
              <a:t> function converts that integer value to string and store to enc</a:t>
            </a:r>
          </a:p>
          <a:p>
            <a:pPr fontAlgn="base"/>
            <a:r>
              <a:rPr lang="pt-BR" sz="2000" b="1" i="0" dirty="0">
                <a:solidFill>
                  <a:schemeClr val="accent6"/>
                </a:solidFill>
                <a:effectLst/>
                <a:latin typeface="inherit"/>
              </a:rPr>
              <a:t>base64.urlsafe_b64encode</a:t>
            </a:r>
            <a:r>
              <a:rPr lang="pt-BR" sz="2000" b="0" i="0" dirty="0">
                <a:solidFill>
                  <a:schemeClr val="accent6"/>
                </a:solidFill>
                <a:effectLst/>
                <a:latin typeface="Georgia" panose="02040502050405020303" pitchFamily="18" charset="0"/>
              </a:rPr>
              <a:t> encode a string.</a:t>
            </a:r>
          </a:p>
          <a:p>
            <a:pPr algn="l" fontAlgn="base">
              <a:buFont typeface="Arial" panose="020B0604020202020204" pitchFamily="34" charset="0"/>
              <a:buChar char="•"/>
            </a:pPr>
            <a:r>
              <a:rPr lang="en-US" sz="2000" b="1" i="0" dirty="0">
                <a:solidFill>
                  <a:schemeClr val="accent6"/>
                </a:solidFill>
                <a:effectLst/>
                <a:latin typeface="inherit"/>
              </a:rPr>
              <a:t>encode()</a:t>
            </a:r>
            <a:r>
              <a:rPr lang="en-US" sz="2000" b="0" i="0" dirty="0">
                <a:solidFill>
                  <a:schemeClr val="accent6"/>
                </a:solidFill>
                <a:effectLst/>
                <a:latin typeface="Georgia" panose="02040502050405020303" pitchFamily="18" charset="0"/>
              </a:rPr>
              <a:t> method returns utf-8 encoded message of the string.</a:t>
            </a:r>
          </a:p>
          <a:p>
            <a:pPr algn="l" fontAlgn="base">
              <a:buFont typeface="Arial" panose="020B0604020202020204" pitchFamily="34" charset="0"/>
              <a:buChar char="•"/>
            </a:pPr>
            <a:r>
              <a:rPr lang="en-US" sz="2000" b="1" i="0" dirty="0">
                <a:solidFill>
                  <a:schemeClr val="accent6"/>
                </a:solidFill>
                <a:effectLst/>
                <a:latin typeface="inherit"/>
              </a:rPr>
              <a:t>return</a:t>
            </a:r>
            <a:r>
              <a:rPr lang="en-US" sz="2000" b="0" i="0" dirty="0">
                <a:solidFill>
                  <a:schemeClr val="accent6"/>
                </a:solidFill>
                <a:effectLst/>
                <a:latin typeface="Georgia" panose="02040502050405020303" pitchFamily="18" charset="0"/>
              </a:rPr>
              <a:t> gives the result of the encoded string.</a:t>
            </a:r>
          </a:p>
          <a:p>
            <a:pPr fontAlgn="base"/>
            <a:endParaRPr lang="pt-BR" sz="2000" b="0" i="0" dirty="0">
              <a:solidFill>
                <a:srgbClr val="444444"/>
              </a:solidFill>
              <a:effectLst/>
              <a:latin typeface="Georgia" panose="02040502050405020303" pitchFamily="18" charset="0"/>
            </a:endParaRPr>
          </a:p>
          <a:p>
            <a:pPr marL="0" indent="0" algn="l" fontAlgn="base">
              <a:buNone/>
            </a:pPr>
            <a:endParaRPr lang="en-US" sz="2200" b="0" i="0" dirty="0">
              <a:solidFill>
                <a:srgbClr val="444444"/>
              </a:solidFill>
              <a:effectLst/>
              <a:latin typeface="Georgia" panose="02040502050405020303" pitchFamily="18" charset="0"/>
            </a:endParaRPr>
          </a:p>
          <a:p>
            <a:pPr marL="0" indent="0">
              <a:buNone/>
            </a:pPr>
            <a:endParaRPr lang="en-IN" dirty="0"/>
          </a:p>
        </p:txBody>
      </p:sp>
    </p:spTree>
    <p:extLst>
      <p:ext uri="{BB962C8B-B14F-4D97-AF65-F5344CB8AC3E}">
        <p14:creationId xmlns:p14="http://schemas.microsoft.com/office/powerpoint/2010/main" val="144914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5B7F46-5C2F-45CD-9B2F-9FADFE46465B}"/>
              </a:ext>
            </a:extLst>
          </p:cNvPr>
          <p:cNvPicPr>
            <a:picLocks noChangeAspect="1"/>
          </p:cNvPicPr>
          <p:nvPr/>
        </p:nvPicPr>
        <p:blipFill rotWithShape="1">
          <a:blip r:embed="rId2"/>
          <a:srcRect r="28766" b="-1"/>
          <a:stretch/>
        </p:blipFill>
        <p:spPr>
          <a:xfrm>
            <a:off x="1622989" y="0"/>
            <a:ext cx="8946018" cy="6633371"/>
          </a:xfrm>
          <a:prstGeom prst="rect">
            <a:avLst/>
          </a:prstGeom>
        </p:spPr>
      </p:pic>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43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p:txBody>
          <a:bodyPr>
            <a:normAutofit/>
          </a:bodyPr>
          <a:lstStyle/>
          <a:p>
            <a:pPr algn="ctr"/>
            <a:r>
              <a:rPr lang="en-IN" sz="4000" b="1" dirty="0">
                <a:solidFill>
                  <a:srgbClr val="00B050"/>
                </a:solidFill>
                <a:latin typeface="Aharoni" panose="02010803020104030203" pitchFamily="2" charset="-79"/>
                <a:cs typeface="Aharoni" panose="02010803020104030203" pitchFamily="2" charset="-79"/>
              </a:rPr>
              <a:t>decode() Explanation</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838200" y="1348970"/>
            <a:ext cx="10515600" cy="4351338"/>
          </a:xfrm>
        </p:spPr>
        <p:txBody>
          <a:bodyPr>
            <a:normAutofit/>
          </a:bodyPr>
          <a:lstStyle/>
          <a:p>
            <a:pPr algn="l" fontAlgn="base">
              <a:buFont typeface="Arial" panose="020B0604020202020204" pitchFamily="34" charset="0"/>
              <a:buChar char="•"/>
            </a:pPr>
            <a:r>
              <a:rPr lang="en-US" sz="2400" b="1" i="0" dirty="0">
                <a:solidFill>
                  <a:schemeClr val="accent6"/>
                </a:solidFill>
                <a:effectLst/>
                <a:latin typeface="inherit"/>
              </a:rPr>
              <a:t>dec=[]</a:t>
            </a:r>
            <a:r>
              <a:rPr lang="en-US" sz="2400" b="0" i="0" dirty="0">
                <a:solidFill>
                  <a:schemeClr val="accent6"/>
                </a:solidFill>
                <a:effectLst/>
                <a:latin typeface="Georgia" panose="02040502050405020303" pitchFamily="18" charset="0"/>
              </a:rPr>
              <a:t> is an empty list.</a:t>
            </a:r>
          </a:p>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Decode the content from input and write the result in binary to the output.</a:t>
            </a:r>
          </a:p>
          <a:p>
            <a:pPr algn="l" fontAlgn="base">
              <a:buFont typeface="Arial" panose="020B0604020202020204" pitchFamily="34" charset="0"/>
              <a:buChar char="•"/>
            </a:pPr>
            <a:r>
              <a:rPr lang="en-US" sz="2400" b="0" i="0" dirty="0">
                <a:solidFill>
                  <a:schemeClr val="accent6"/>
                </a:solidFill>
                <a:effectLst/>
                <a:latin typeface="Georgia" panose="02040502050405020303" pitchFamily="18" charset="0"/>
              </a:rPr>
              <a:t>We ran the loop till the length of the message.</a:t>
            </a:r>
          </a:p>
          <a:p>
            <a:pPr algn="l" fontAlgn="base">
              <a:buFont typeface="Arial" panose="020B0604020202020204" pitchFamily="34" charset="0"/>
              <a:buChar char="•"/>
            </a:pPr>
            <a:r>
              <a:rPr lang="en-US" sz="2400" b="1" i="0" dirty="0">
                <a:solidFill>
                  <a:schemeClr val="accent6"/>
                </a:solidFill>
                <a:effectLst/>
                <a:latin typeface="inherit"/>
              </a:rPr>
              <a:t>256 + </a:t>
            </a:r>
            <a:r>
              <a:rPr lang="en-US" sz="2400" b="1" i="0" dirty="0" err="1">
                <a:solidFill>
                  <a:schemeClr val="accent6"/>
                </a:solidFill>
                <a:effectLst/>
                <a:latin typeface="inherit"/>
              </a:rPr>
              <a:t>ord</a:t>
            </a:r>
            <a:r>
              <a:rPr lang="en-US" sz="2400" b="1" i="0" dirty="0">
                <a:solidFill>
                  <a:schemeClr val="accent6"/>
                </a:solidFill>
                <a:effectLst/>
                <a:latin typeface="inherit"/>
              </a:rPr>
              <a:t>(message[</a:t>
            </a:r>
            <a:r>
              <a:rPr lang="en-US" sz="2400" b="1" i="0" dirty="0" err="1">
                <a:solidFill>
                  <a:schemeClr val="accent6"/>
                </a:solidFill>
                <a:effectLst/>
                <a:latin typeface="inherit"/>
              </a:rPr>
              <a:t>i</a:t>
            </a:r>
            <a:r>
              <a:rPr lang="en-US" sz="2400" b="1" i="0" dirty="0">
                <a:solidFill>
                  <a:schemeClr val="accent6"/>
                </a:solidFill>
                <a:effectLst/>
                <a:latin typeface="inherit"/>
              </a:rPr>
              <a:t>]) – </a:t>
            </a:r>
            <a:r>
              <a:rPr lang="en-US" sz="2400" b="1" i="0" dirty="0" err="1">
                <a:solidFill>
                  <a:schemeClr val="accent6"/>
                </a:solidFill>
                <a:effectLst/>
                <a:latin typeface="inherit"/>
              </a:rPr>
              <a:t>ord</a:t>
            </a:r>
            <a:r>
              <a:rPr lang="en-US" sz="2400" b="1" i="0" dirty="0">
                <a:solidFill>
                  <a:schemeClr val="accent6"/>
                </a:solidFill>
                <a:effectLst/>
                <a:latin typeface="inherit"/>
              </a:rPr>
              <a:t>(</a:t>
            </a:r>
            <a:r>
              <a:rPr lang="en-US" sz="2400" b="1" i="0" dirty="0" err="1">
                <a:solidFill>
                  <a:schemeClr val="accent6"/>
                </a:solidFill>
                <a:effectLst/>
                <a:latin typeface="inherit"/>
              </a:rPr>
              <a:t>key_c</a:t>
            </a:r>
            <a:r>
              <a:rPr lang="en-US" sz="2400" b="1" i="0" dirty="0">
                <a:solidFill>
                  <a:schemeClr val="accent6"/>
                </a:solidFill>
                <a:effectLst/>
                <a:latin typeface="inherit"/>
              </a:rPr>
              <a:t>)) % 256</a:t>
            </a:r>
            <a:r>
              <a:rPr lang="en-US" sz="2400" b="0" i="0" dirty="0">
                <a:solidFill>
                  <a:schemeClr val="accent6"/>
                </a:solidFill>
                <a:effectLst/>
                <a:latin typeface="Georgia" panose="02040502050405020303" pitchFamily="18" charset="0"/>
              </a:rPr>
              <a:t> gives the remainder of addition of 256 with subtraction of </a:t>
            </a:r>
            <a:r>
              <a:rPr lang="en-US" sz="2400" b="0" i="0" dirty="0" err="1">
                <a:solidFill>
                  <a:schemeClr val="accent6"/>
                </a:solidFill>
                <a:effectLst/>
                <a:latin typeface="Georgia" panose="02040502050405020303" pitchFamily="18" charset="0"/>
              </a:rPr>
              <a:t>ord</a:t>
            </a:r>
            <a:r>
              <a:rPr lang="en-US" sz="2400" b="0" i="0" dirty="0">
                <a:solidFill>
                  <a:schemeClr val="accent6"/>
                </a:solidFill>
                <a:effectLst/>
                <a:latin typeface="Georgia" panose="02040502050405020303" pitchFamily="18" charset="0"/>
              </a:rPr>
              <a:t>(message[</a:t>
            </a:r>
            <a:r>
              <a:rPr lang="en-US" sz="2400" b="0" i="0" dirty="0" err="1">
                <a:solidFill>
                  <a:schemeClr val="accent6"/>
                </a:solidFill>
                <a:effectLst/>
                <a:latin typeface="Georgia" panose="02040502050405020303" pitchFamily="18" charset="0"/>
              </a:rPr>
              <a:t>i</a:t>
            </a:r>
            <a:r>
              <a:rPr lang="en-US" sz="2400" b="0" i="0" dirty="0">
                <a:solidFill>
                  <a:schemeClr val="accent6"/>
                </a:solidFill>
                <a:effectLst/>
                <a:latin typeface="Georgia" panose="02040502050405020303" pitchFamily="18" charset="0"/>
              </a:rPr>
              <a:t>]) – </a:t>
            </a:r>
            <a:r>
              <a:rPr lang="en-US" sz="2400" b="0" i="0" dirty="0" err="1">
                <a:solidFill>
                  <a:schemeClr val="accent6"/>
                </a:solidFill>
                <a:effectLst/>
                <a:latin typeface="Georgia" panose="02040502050405020303" pitchFamily="18" charset="0"/>
              </a:rPr>
              <a:t>ord</a:t>
            </a:r>
            <a:r>
              <a:rPr lang="en-US" sz="2400" b="0" i="0" dirty="0">
                <a:solidFill>
                  <a:schemeClr val="accent6"/>
                </a:solidFill>
                <a:effectLst/>
                <a:latin typeface="Georgia" panose="02040502050405020303" pitchFamily="18" charset="0"/>
              </a:rPr>
              <a:t>( </a:t>
            </a:r>
            <a:r>
              <a:rPr lang="en-US" sz="2400" b="0" i="0" dirty="0" err="1">
                <a:solidFill>
                  <a:schemeClr val="accent6"/>
                </a:solidFill>
                <a:effectLst/>
                <a:latin typeface="Georgia" panose="02040502050405020303" pitchFamily="18" charset="0"/>
              </a:rPr>
              <a:t>key_c</a:t>
            </a:r>
            <a:r>
              <a:rPr lang="en-US" sz="2400" b="0" i="0" dirty="0">
                <a:solidFill>
                  <a:schemeClr val="accent6"/>
                </a:solidFill>
                <a:effectLst/>
                <a:latin typeface="Georgia" panose="02040502050405020303" pitchFamily="18" charset="0"/>
              </a:rPr>
              <a:t>) and then division with 256 and passes that remainder to </a:t>
            </a:r>
            <a:r>
              <a:rPr lang="en-US" sz="2400" b="0" i="0" dirty="0" err="1">
                <a:solidFill>
                  <a:schemeClr val="accent6"/>
                </a:solidFill>
                <a:effectLst/>
                <a:latin typeface="Georgia" panose="02040502050405020303" pitchFamily="18" charset="0"/>
              </a:rPr>
              <a:t>chr</a:t>
            </a:r>
            <a:r>
              <a:rPr lang="en-US" sz="2400" b="0" i="0" dirty="0">
                <a:solidFill>
                  <a:schemeClr val="accent6"/>
                </a:solidFill>
                <a:effectLst/>
                <a:latin typeface="Georgia" panose="02040502050405020303" pitchFamily="18" charset="0"/>
              </a:rPr>
              <a:t>() function.</a:t>
            </a:r>
          </a:p>
          <a:p>
            <a:pPr algn="l" fontAlgn="base">
              <a:buFont typeface="Arial" panose="020B0604020202020204" pitchFamily="34" charset="0"/>
              <a:buChar char="•"/>
            </a:pPr>
            <a:r>
              <a:rPr lang="en-US" sz="2400" b="1" i="0" dirty="0" err="1">
                <a:solidFill>
                  <a:schemeClr val="accent6"/>
                </a:solidFill>
                <a:effectLst/>
                <a:latin typeface="inherit"/>
              </a:rPr>
              <a:t>chr</a:t>
            </a:r>
            <a:r>
              <a:rPr lang="en-US" sz="2400" b="1" i="0" dirty="0">
                <a:solidFill>
                  <a:schemeClr val="accent6"/>
                </a:solidFill>
                <a:effectLst/>
                <a:latin typeface="inherit"/>
              </a:rPr>
              <a:t>()</a:t>
            </a:r>
            <a:r>
              <a:rPr lang="en-US" sz="2400" b="0" i="0" dirty="0">
                <a:solidFill>
                  <a:schemeClr val="accent6"/>
                </a:solidFill>
                <a:effectLst/>
                <a:latin typeface="Georgia" panose="02040502050405020303" pitchFamily="18" charset="0"/>
              </a:rPr>
              <a:t> function convert integer value to string and store to dec.</a:t>
            </a:r>
          </a:p>
          <a:p>
            <a:pPr algn="l" fontAlgn="base">
              <a:buFont typeface="Arial" panose="020B0604020202020204" pitchFamily="34" charset="0"/>
              <a:buChar char="•"/>
            </a:pPr>
            <a:r>
              <a:rPr lang="en-US" sz="2400" b="1" i="0" dirty="0">
                <a:solidFill>
                  <a:schemeClr val="accent6"/>
                </a:solidFill>
                <a:effectLst/>
                <a:latin typeface="inherit"/>
              </a:rPr>
              <a:t>return “”.join(dec)</a:t>
            </a:r>
            <a:r>
              <a:rPr lang="en-US" sz="2400" b="0" i="0" dirty="0">
                <a:solidFill>
                  <a:schemeClr val="accent6"/>
                </a:solidFill>
                <a:effectLst/>
                <a:latin typeface="Georgia" panose="02040502050405020303" pitchFamily="18" charset="0"/>
              </a:rPr>
              <a:t> return the result.</a:t>
            </a:r>
          </a:p>
        </p:txBody>
      </p:sp>
    </p:spTree>
    <p:extLst>
      <p:ext uri="{BB962C8B-B14F-4D97-AF65-F5344CB8AC3E}">
        <p14:creationId xmlns:p14="http://schemas.microsoft.com/office/powerpoint/2010/main" val="4582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p:txBody>
          <a:bodyPr>
            <a:normAutofit/>
          </a:bodyPr>
          <a:lstStyle/>
          <a:p>
            <a:pPr algn="ctr"/>
            <a:r>
              <a:rPr lang="en-IN" sz="4000" b="1" dirty="0">
                <a:solidFill>
                  <a:srgbClr val="00B050"/>
                </a:solidFill>
                <a:latin typeface="Aharoni" panose="02010803020104030203" pitchFamily="2" charset="-79"/>
                <a:cs typeface="Aharoni" panose="02010803020104030203" pitchFamily="2" charset="-79"/>
              </a:rPr>
              <a:t>Mode(), Exit(), and Reset() Explanation</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753359" y="1690688"/>
            <a:ext cx="10515600" cy="4351338"/>
          </a:xfrm>
        </p:spPr>
        <p:txBody>
          <a:bodyPr>
            <a:normAutofit/>
          </a:bodyPr>
          <a:lstStyle/>
          <a:p>
            <a:pPr algn="l" fontAlgn="base">
              <a:buFont typeface="Arial" panose="020B0604020202020204" pitchFamily="34" charset="0"/>
              <a:buChar char="•"/>
            </a:pPr>
            <a:r>
              <a:rPr lang="en-US" b="0" i="0" dirty="0">
                <a:solidFill>
                  <a:schemeClr val="accent6"/>
                </a:solidFill>
                <a:effectLst/>
                <a:latin typeface="Georgia" panose="02040502050405020303" pitchFamily="18" charset="0"/>
              </a:rPr>
              <a:t>If the mode set by the user is ‘</a:t>
            </a:r>
            <a:r>
              <a:rPr lang="en-US" b="1" i="0" dirty="0">
                <a:solidFill>
                  <a:schemeClr val="accent6"/>
                </a:solidFill>
                <a:effectLst/>
                <a:latin typeface="inherit"/>
              </a:rPr>
              <a:t>e</a:t>
            </a:r>
            <a:r>
              <a:rPr lang="en-US" b="0" i="0" dirty="0">
                <a:solidFill>
                  <a:schemeClr val="accent6"/>
                </a:solidFill>
                <a:effectLst/>
                <a:latin typeface="Georgia" panose="02040502050405020303" pitchFamily="18" charset="0"/>
              </a:rPr>
              <a:t>’ then the </a:t>
            </a:r>
            <a:r>
              <a:rPr lang="en-US" b="1" dirty="0">
                <a:solidFill>
                  <a:schemeClr val="accent6"/>
                </a:solidFill>
                <a:latin typeface="inherit"/>
              </a:rPr>
              <a:t>e</a:t>
            </a:r>
            <a:r>
              <a:rPr lang="en-US" b="1" i="0" dirty="0">
                <a:solidFill>
                  <a:schemeClr val="accent6"/>
                </a:solidFill>
                <a:effectLst/>
                <a:latin typeface="inherit"/>
              </a:rPr>
              <a:t>ncode()</a:t>
            </a:r>
            <a:r>
              <a:rPr lang="en-US" b="0" i="0" dirty="0">
                <a:solidFill>
                  <a:schemeClr val="accent6"/>
                </a:solidFill>
                <a:effectLst/>
                <a:latin typeface="Georgia" panose="02040502050405020303" pitchFamily="18" charset="0"/>
              </a:rPr>
              <a:t> function will be called.</a:t>
            </a:r>
          </a:p>
          <a:p>
            <a:pPr algn="l" fontAlgn="base">
              <a:buFont typeface="Arial" panose="020B0604020202020204" pitchFamily="34" charset="0"/>
              <a:buChar char="•"/>
            </a:pPr>
            <a:r>
              <a:rPr lang="en-US" b="0" i="0" dirty="0">
                <a:solidFill>
                  <a:schemeClr val="accent6"/>
                </a:solidFill>
                <a:effectLst/>
                <a:latin typeface="Georgia" panose="02040502050405020303" pitchFamily="18" charset="0"/>
              </a:rPr>
              <a:t>If the mode set to ‘</a:t>
            </a:r>
            <a:r>
              <a:rPr lang="en-US" b="1" i="0" dirty="0">
                <a:solidFill>
                  <a:schemeClr val="accent6"/>
                </a:solidFill>
                <a:effectLst/>
                <a:latin typeface="inherit"/>
              </a:rPr>
              <a:t>d</a:t>
            </a:r>
            <a:r>
              <a:rPr lang="en-US" b="0" i="0" dirty="0">
                <a:solidFill>
                  <a:schemeClr val="accent6"/>
                </a:solidFill>
                <a:effectLst/>
                <a:latin typeface="Georgia" panose="02040502050405020303" pitchFamily="18" charset="0"/>
              </a:rPr>
              <a:t>‘ then the </a:t>
            </a:r>
            <a:r>
              <a:rPr lang="en-US" b="1" dirty="0">
                <a:solidFill>
                  <a:schemeClr val="accent6"/>
                </a:solidFill>
                <a:latin typeface="inherit"/>
              </a:rPr>
              <a:t>d</a:t>
            </a:r>
            <a:r>
              <a:rPr lang="en-US" b="1" i="0" dirty="0">
                <a:solidFill>
                  <a:schemeClr val="accent6"/>
                </a:solidFill>
                <a:effectLst/>
                <a:latin typeface="inherit"/>
              </a:rPr>
              <a:t>ecode()</a:t>
            </a:r>
            <a:r>
              <a:rPr lang="en-US" b="0" i="0" dirty="0">
                <a:solidFill>
                  <a:schemeClr val="accent6"/>
                </a:solidFill>
                <a:effectLst/>
                <a:latin typeface="Georgia" panose="02040502050405020303" pitchFamily="18" charset="0"/>
              </a:rPr>
              <a:t> function will be called.</a:t>
            </a:r>
          </a:p>
          <a:p>
            <a:pPr algn="l" fontAlgn="base">
              <a:buFont typeface="Arial" panose="020B0604020202020204" pitchFamily="34" charset="0"/>
              <a:buChar char="•"/>
            </a:pPr>
            <a:r>
              <a:rPr lang="en-US" b="0" i="0" dirty="0">
                <a:solidFill>
                  <a:schemeClr val="accent6"/>
                </a:solidFill>
                <a:effectLst/>
                <a:latin typeface="Georgia" panose="02040502050405020303" pitchFamily="18" charset="0"/>
              </a:rPr>
              <a:t>Else print ‘</a:t>
            </a:r>
            <a:r>
              <a:rPr lang="en-US" b="1" i="0" dirty="0">
                <a:solidFill>
                  <a:schemeClr val="accent6"/>
                </a:solidFill>
                <a:effectLst/>
                <a:latin typeface="inherit"/>
              </a:rPr>
              <a:t>invalid mode</a:t>
            </a:r>
            <a:r>
              <a:rPr lang="en-US" b="0" i="0" dirty="0">
                <a:solidFill>
                  <a:schemeClr val="accent6"/>
                </a:solidFill>
                <a:effectLst/>
                <a:latin typeface="Georgia" panose="02040502050405020303" pitchFamily="18" charset="0"/>
              </a:rPr>
              <a:t>’.</a:t>
            </a:r>
          </a:p>
          <a:p>
            <a:pPr algn="l" fontAlgn="base">
              <a:buFont typeface="Arial" panose="020B0604020202020204" pitchFamily="34" charset="0"/>
              <a:buChar char="•"/>
            </a:pPr>
            <a:r>
              <a:rPr lang="en-US" b="1" i="0" dirty="0" err="1">
                <a:solidFill>
                  <a:schemeClr val="accent6"/>
                </a:solidFill>
                <a:effectLst/>
                <a:latin typeface="inherit"/>
              </a:rPr>
              <a:t>private_key.get</a:t>
            </a:r>
            <a:r>
              <a:rPr lang="en-US" b="1" i="0" dirty="0">
                <a:solidFill>
                  <a:schemeClr val="accent6"/>
                </a:solidFill>
                <a:effectLst/>
                <a:latin typeface="inherit"/>
              </a:rPr>
              <a:t>()</a:t>
            </a:r>
            <a:r>
              <a:rPr lang="en-US" b="0" i="0" dirty="0">
                <a:solidFill>
                  <a:schemeClr val="accent6"/>
                </a:solidFill>
                <a:effectLst/>
                <a:latin typeface="Georgia" panose="02040502050405020303" pitchFamily="18" charset="0"/>
              </a:rPr>
              <a:t> and </a:t>
            </a:r>
            <a:r>
              <a:rPr lang="en-US" b="1" dirty="0" err="1">
                <a:solidFill>
                  <a:schemeClr val="accent6"/>
                </a:solidFill>
                <a:latin typeface="inherit"/>
              </a:rPr>
              <a:t>t</a:t>
            </a:r>
            <a:r>
              <a:rPr lang="en-US" b="1" i="0" dirty="0" err="1">
                <a:solidFill>
                  <a:schemeClr val="accent6"/>
                </a:solidFill>
                <a:effectLst/>
                <a:latin typeface="inherit"/>
              </a:rPr>
              <a:t>ext.get</a:t>
            </a:r>
            <a:r>
              <a:rPr lang="en-US" b="1" i="0" dirty="0">
                <a:solidFill>
                  <a:schemeClr val="accent6"/>
                </a:solidFill>
                <a:effectLst/>
                <a:latin typeface="inherit"/>
              </a:rPr>
              <a:t>()</a:t>
            </a:r>
            <a:r>
              <a:rPr lang="en-US" b="0" i="0" dirty="0">
                <a:solidFill>
                  <a:schemeClr val="accent6"/>
                </a:solidFill>
                <a:effectLst/>
                <a:latin typeface="Georgia" panose="02040502050405020303" pitchFamily="18" charset="0"/>
              </a:rPr>
              <a:t> values are pass to the arguments of encode() and decode() function.</a:t>
            </a:r>
          </a:p>
          <a:p>
            <a:pPr algn="l" fontAlgn="base">
              <a:buFont typeface="Arial" panose="020B0604020202020204" pitchFamily="34" charset="0"/>
              <a:buChar char="•"/>
            </a:pPr>
            <a:r>
              <a:rPr lang="en-US" dirty="0">
                <a:solidFill>
                  <a:schemeClr val="accent6"/>
                </a:solidFill>
                <a:latin typeface="Georgia" panose="02040502050405020303" pitchFamily="18" charset="0"/>
              </a:rPr>
              <a:t>In Exit() function, </a:t>
            </a:r>
            <a:r>
              <a:rPr lang="en-US" b="1" i="0" dirty="0" err="1">
                <a:solidFill>
                  <a:schemeClr val="accent6"/>
                </a:solidFill>
                <a:effectLst/>
                <a:latin typeface="Georgia" panose="02040502050405020303" pitchFamily="18" charset="0"/>
              </a:rPr>
              <a:t>root.destroy</a:t>
            </a:r>
            <a:r>
              <a:rPr lang="en-US" b="1" i="0" dirty="0">
                <a:solidFill>
                  <a:schemeClr val="accent6"/>
                </a:solidFill>
                <a:effectLst/>
                <a:latin typeface="Georgia" panose="02040502050405020303" pitchFamily="18" charset="0"/>
              </a:rPr>
              <a:t>()</a:t>
            </a:r>
            <a:r>
              <a:rPr lang="en-US" b="0" i="0" dirty="0">
                <a:solidFill>
                  <a:schemeClr val="accent6"/>
                </a:solidFill>
                <a:effectLst/>
                <a:latin typeface="Georgia" panose="02040502050405020303" pitchFamily="18" charset="0"/>
              </a:rPr>
              <a:t> will quit the program by stopping the </a:t>
            </a:r>
            <a:r>
              <a:rPr lang="en-US" b="0" i="0" dirty="0" err="1">
                <a:solidFill>
                  <a:schemeClr val="accent6"/>
                </a:solidFill>
                <a:effectLst/>
                <a:latin typeface="Georgia" panose="02040502050405020303" pitchFamily="18" charset="0"/>
              </a:rPr>
              <a:t>mainloop</a:t>
            </a:r>
            <a:r>
              <a:rPr lang="en-US" b="0" i="0" dirty="0">
                <a:solidFill>
                  <a:schemeClr val="accent6"/>
                </a:solidFill>
                <a:effectLst/>
                <a:latin typeface="Georgia" panose="02040502050405020303" pitchFamily="18" charset="0"/>
              </a:rPr>
              <a:t>()</a:t>
            </a:r>
            <a:r>
              <a:rPr lang="en-US" dirty="0">
                <a:solidFill>
                  <a:schemeClr val="accent6"/>
                </a:solidFill>
                <a:latin typeface="Georgia" panose="02040502050405020303" pitchFamily="18" charset="0"/>
              </a:rPr>
              <a:t>.</a:t>
            </a:r>
          </a:p>
          <a:p>
            <a:pPr algn="l" fontAlgn="base"/>
            <a:r>
              <a:rPr lang="en-US" b="0" i="0" dirty="0">
                <a:solidFill>
                  <a:schemeClr val="accent6"/>
                </a:solidFill>
                <a:effectLst/>
                <a:latin typeface="Georgia" panose="02040502050405020303" pitchFamily="18" charset="0"/>
              </a:rPr>
              <a:t>Reset() function sets all variables to empty string.</a:t>
            </a:r>
          </a:p>
          <a:p>
            <a:endParaRPr lang="en-IN" sz="2000" dirty="0"/>
          </a:p>
        </p:txBody>
      </p:sp>
    </p:spTree>
    <p:extLst>
      <p:ext uri="{BB962C8B-B14F-4D97-AF65-F5344CB8AC3E}">
        <p14:creationId xmlns:p14="http://schemas.microsoft.com/office/powerpoint/2010/main" val="376119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3E6632F-2A36-48FE-AAB9-C6DD5E0324A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00708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p:txBody>
          <a:bodyPr>
            <a:normAutofit/>
          </a:bodyPr>
          <a:lstStyle/>
          <a:p>
            <a:pPr algn="ctr"/>
            <a:r>
              <a:rPr lang="en-IN" sz="4000" b="1" dirty="0">
                <a:solidFill>
                  <a:srgbClr val="00B050"/>
                </a:solidFill>
                <a:latin typeface="Aharoni" panose="02010803020104030203" pitchFamily="2" charset="-79"/>
                <a:cs typeface="Aharoni" panose="02010803020104030203" pitchFamily="2" charset="-79"/>
              </a:rPr>
              <a:t>Label(), Entry(), Button() Widgets</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964659" y="2097999"/>
            <a:ext cx="10515600" cy="3310579"/>
          </a:xfrm>
        </p:spPr>
        <p:txBody>
          <a:bodyPr>
            <a:normAutofit/>
          </a:bodyPr>
          <a:lstStyle/>
          <a:p>
            <a:pPr algn="l" fontAlgn="base"/>
            <a:r>
              <a:rPr lang="en-US" b="1" i="0" dirty="0">
                <a:solidFill>
                  <a:schemeClr val="accent6"/>
                </a:solidFill>
                <a:effectLst/>
                <a:latin typeface="inherit"/>
              </a:rPr>
              <a:t>Label()</a:t>
            </a:r>
            <a:r>
              <a:rPr lang="en-US" b="0" i="0" dirty="0">
                <a:solidFill>
                  <a:schemeClr val="accent6"/>
                </a:solidFill>
                <a:effectLst/>
                <a:latin typeface="Georgia" panose="02040502050405020303" pitchFamily="18" charset="0"/>
              </a:rPr>
              <a:t> widget displays one or more than one line of text that users aren’t able to modify.</a:t>
            </a:r>
          </a:p>
          <a:p>
            <a:pPr algn="l" fontAlgn="base"/>
            <a:endParaRPr lang="en-US" b="0" i="0" dirty="0">
              <a:solidFill>
                <a:schemeClr val="accent6"/>
              </a:solidFill>
              <a:effectLst/>
              <a:latin typeface="Georgia" panose="02040502050405020303" pitchFamily="18" charset="0"/>
            </a:endParaRPr>
          </a:p>
          <a:p>
            <a:pPr algn="l" fontAlgn="base"/>
            <a:r>
              <a:rPr lang="en-US" b="1" i="0" dirty="0">
                <a:solidFill>
                  <a:schemeClr val="accent6"/>
                </a:solidFill>
                <a:effectLst/>
                <a:latin typeface="inherit"/>
              </a:rPr>
              <a:t>Entry()</a:t>
            </a:r>
            <a:r>
              <a:rPr lang="en-US" b="0" i="0" dirty="0">
                <a:solidFill>
                  <a:schemeClr val="accent6"/>
                </a:solidFill>
                <a:effectLst/>
                <a:latin typeface="Georgia" panose="02040502050405020303" pitchFamily="18" charset="0"/>
              </a:rPr>
              <a:t> widget is used to create an input text field.</a:t>
            </a:r>
          </a:p>
          <a:p>
            <a:pPr algn="l" fontAlgn="base"/>
            <a:endParaRPr lang="en-US" b="0" i="0" dirty="0">
              <a:solidFill>
                <a:schemeClr val="accent6"/>
              </a:solidFill>
              <a:effectLst/>
              <a:latin typeface="Georgia" panose="02040502050405020303" pitchFamily="18" charset="0"/>
            </a:endParaRPr>
          </a:p>
          <a:p>
            <a:pPr algn="l" fontAlgn="base"/>
            <a:r>
              <a:rPr lang="en-US" b="1" i="0" dirty="0">
                <a:solidFill>
                  <a:schemeClr val="accent6"/>
                </a:solidFill>
                <a:effectLst/>
                <a:latin typeface="inherit"/>
              </a:rPr>
              <a:t>Button()</a:t>
            </a:r>
            <a:r>
              <a:rPr lang="en-US" b="0" i="0" dirty="0">
                <a:solidFill>
                  <a:schemeClr val="accent6"/>
                </a:solidFill>
                <a:effectLst/>
                <a:latin typeface="Georgia" panose="02040502050405020303" pitchFamily="18" charset="0"/>
              </a:rPr>
              <a:t> widget displays a button on our window</a:t>
            </a:r>
            <a:r>
              <a:rPr lang="en-IN" b="0" i="0" dirty="0">
                <a:solidFill>
                  <a:schemeClr val="accent6"/>
                </a:solidFill>
                <a:effectLst/>
                <a:latin typeface="Georgia" panose="02040502050405020303" pitchFamily="18" charset="0"/>
              </a:rPr>
              <a:t>.</a:t>
            </a:r>
            <a:endParaRPr lang="en-US" b="0" i="0" dirty="0">
              <a:solidFill>
                <a:schemeClr val="accent6"/>
              </a:solidFill>
              <a:effectLst/>
              <a:latin typeface="Georgia" panose="02040502050405020303" pitchFamily="18" charset="0"/>
            </a:endParaRPr>
          </a:p>
        </p:txBody>
      </p:sp>
    </p:spTree>
    <p:extLst>
      <p:ext uri="{BB962C8B-B14F-4D97-AF65-F5344CB8AC3E}">
        <p14:creationId xmlns:p14="http://schemas.microsoft.com/office/powerpoint/2010/main" val="153361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a:xfrm>
            <a:off x="838200" y="123824"/>
            <a:ext cx="10515600" cy="1325563"/>
          </a:xfrm>
        </p:spPr>
        <p:txBody>
          <a:bodyPr>
            <a:normAutofit/>
          </a:bodyPr>
          <a:lstStyle/>
          <a:p>
            <a:pPr algn="ctr"/>
            <a:r>
              <a:rPr lang="en-IN" sz="5400" b="1" dirty="0">
                <a:solidFill>
                  <a:srgbClr val="00B050"/>
                </a:solidFill>
                <a:latin typeface="Aharoni" panose="02010803020104030203" pitchFamily="2" charset="-79"/>
                <a:cs typeface="Aharoni" panose="02010803020104030203" pitchFamily="2" charset="-79"/>
              </a:rPr>
              <a:t>Demo Video</a:t>
            </a:r>
          </a:p>
        </p:txBody>
      </p:sp>
      <p:pic>
        <p:nvPicPr>
          <p:cNvPr id="4" name="EncrypZ Demo Video">
            <a:hlinkClick r:id="" action="ppaction://media"/>
            <a:extLst>
              <a:ext uri="{FF2B5EF4-FFF2-40B4-BE49-F238E27FC236}">
                <a16:creationId xmlns:a16="http://schemas.microsoft.com/office/drawing/2014/main" id="{7C74A5C1-175D-41E0-9FD5-C5541DE6FB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81242" y="1677970"/>
            <a:ext cx="6629515" cy="3968686"/>
          </a:xfrm>
        </p:spPr>
      </p:pic>
    </p:spTree>
    <p:extLst>
      <p:ext uri="{BB962C8B-B14F-4D97-AF65-F5344CB8AC3E}">
        <p14:creationId xmlns:p14="http://schemas.microsoft.com/office/powerpoint/2010/main" val="31590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bg>
      <p:bgPr>
        <a:solidFill>
          <a:srgbClr val="00206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5C6DB5-2BD7-4DE3-A671-4D528C9CE14E}"/>
              </a:ext>
            </a:extLst>
          </p:cNvPr>
          <p:cNvSpPr txBox="1">
            <a:spLocks noGrp="1"/>
          </p:cNvSpPr>
          <p:nvPr>
            <p:ph type="body" idx="4294967295"/>
          </p:nvPr>
        </p:nvSpPr>
        <p:spPr>
          <a:xfrm>
            <a:off x="0" y="1439863"/>
            <a:ext cx="8282866" cy="3978275"/>
          </a:xfrm>
        </p:spPr>
        <p:txBody>
          <a:bodyPr vert="horz"/>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lgn="just"/>
            <a:r>
              <a:rPr lang="en-IN" sz="2400" dirty="0">
                <a:solidFill>
                  <a:schemeClr val="accent4">
                    <a:lumMod val="60000"/>
                    <a:lumOff val="40000"/>
                  </a:schemeClr>
                </a:solidFill>
                <a:latin typeface="Aharoni" panose="02010803020104030203" pitchFamily="2" charset="-79"/>
                <a:cs typeface="Aharoni" panose="02010803020104030203" pitchFamily="2" charset="-79"/>
              </a:rPr>
              <a:t>Team members:- Aman Singh (19BCE10160)</a:t>
            </a:r>
          </a:p>
          <a:p>
            <a:pPr lvl="0" algn="just"/>
            <a:r>
              <a:rPr lang="en-IN" sz="2400" dirty="0">
                <a:solidFill>
                  <a:schemeClr val="accent4">
                    <a:lumMod val="60000"/>
                    <a:lumOff val="40000"/>
                  </a:schemeClr>
                </a:solidFill>
                <a:latin typeface="Aharoni" panose="02010803020104030203" pitchFamily="2" charset="-79"/>
                <a:cs typeface="Aharoni" panose="02010803020104030203" pitchFamily="2" charset="-79"/>
              </a:rPr>
              <a:t>                             Vibhor Bhargava (19BCE10010)</a:t>
            </a:r>
          </a:p>
          <a:p>
            <a:pPr lvl="0" algn="just"/>
            <a:r>
              <a:rPr lang="en-IN" sz="2400" dirty="0">
                <a:solidFill>
                  <a:schemeClr val="accent4">
                    <a:lumMod val="60000"/>
                    <a:lumOff val="40000"/>
                  </a:schemeClr>
                </a:solidFill>
                <a:latin typeface="Aharoni" panose="02010803020104030203" pitchFamily="2" charset="-79"/>
                <a:cs typeface="Aharoni" panose="02010803020104030203" pitchFamily="2" charset="-79"/>
              </a:rPr>
              <a:t>                             R. Kuringi Selvan (19BCE10433)</a:t>
            </a:r>
          </a:p>
          <a:p>
            <a:pPr lvl="0" algn="just"/>
            <a:endParaRPr lang="en-IN" sz="2400" dirty="0">
              <a:solidFill>
                <a:schemeClr val="accent4">
                  <a:lumMod val="60000"/>
                  <a:lumOff val="40000"/>
                </a:schemeClr>
              </a:solidFill>
              <a:latin typeface="Aharoni" panose="02010803020104030203" pitchFamily="2" charset="-79"/>
              <a:cs typeface="Aharoni" panose="02010803020104030203" pitchFamily="2" charset="-79"/>
            </a:endParaRPr>
          </a:p>
          <a:p>
            <a:pPr lvl="0" algn="just"/>
            <a:r>
              <a:rPr lang="en-IN" sz="2400" dirty="0">
                <a:solidFill>
                  <a:schemeClr val="accent4">
                    <a:lumMod val="60000"/>
                    <a:lumOff val="40000"/>
                  </a:schemeClr>
                </a:solidFill>
                <a:latin typeface="Aharoni" panose="02010803020104030203" pitchFamily="2" charset="-79"/>
                <a:cs typeface="Aharoni" panose="02010803020104030203" pitchFamily="2" charset="-79"/>
              </a:rPr>
              <a:t>Guided By:- Dr. Nitish Andola</a:t>
            </a:r>
          </a:p>
          <a:p>
            <a:pPr lvl="0"/>
            <a:endParaRPr lang="en-IN" dirty="0"/>
          </a:p>
        </p:txBody>
      </p:sp>
    </p:spTree>
    <p:extLst>
      <p:ext uri="{BB962C8B-B14F-4D97-AF65-F5344CB8AC3E}">
        <p14:creationId xmlns:p14="http://schemas.microsoft.com/office/powerpoint/2010/main" val="2551597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0118-9FEA-4182-9D60-8A57B9D03ED0}"/>
              </a:ext>
            </a:extLst>
          </p:cNvPr>
          <p:cNvSpPr>
            <a:spLocks noGrp="1"/>
          </p:cNvSpPr>
          <p:nvPr>
            <p:ph type="title"/>
          </p:nvPr>
        </p:nvSpPr>
        <p:spPr>
          <a:xfrm>
            <a:off x="540183" y="7126"/>
            <a:ext cx="10515600" cy="1325563"/>
          </a:xfrm>
        </p:spPr>
        <p:txBody>
          <a:bodyPr/>
          <a:lstStyle/>
          <a:p>
            <a:pPr algn="ctr"/>
            <a:r>
              <a:rPr lang="en-IN" dirty="0">
                <a:solidFill>
                  <a:srgbClr val="00B050"/>
                </a:solidFill>
                <a:latin typeface="Aharoni" panose="02010803020104030203" pitchFamily="2" charset="-79"/>
                <a:cs typeface="Aharoni" panose="02010803020104030203" pitchFamily="2" charset="-79"/>
              </a:rPr>
              <a:t>Project Snap Shot</a:t>
            </a:r>
          </a:p>
        </p:txBody>
      </p:sp>
      <p:pic>
        <p:nvPicPr>
          <p:cNvPr id="9" name="Content Placeholder 8" descr="Graphical user interface&#10;&#10;Description automatically generated">
            <a:extLst>
              <a:ext uri="{FF2B5EF4-FFF2-40B4-BE49-F238E27FC236}">
                <a16:creationId xmlns:a16="http://schemas.microsoft.com/office/drawing/2014/main" id="{326B06D2-CBF1-4543-B04A-615BFB62A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925" y="1318437"/>
            <a:ext cx="9292856" cy="5532437"/>
          </a:xfrm>
        </p:spPr>
      </p:pic>
    </p:spTree>
    <p:extLst>
      <p:ext uri="{BB962C8B-B14F-4D97-AF65-F5344CB8AC3E}">
        <p14:creationId xmlns:p14="http://schemas.microsoft.com/office/powerpoint/2010/main" val="228532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p:txBody>
          <a:bodyPr>
            <a:normAutofit/>
          </a:bodyPr>
          <a:lstStyle/>
          <a:p>
            <a:pPr algn="ctr"/>
            <a:r>
              <a:rPr lang="en-IN" sz="6000" b="1" dirty="0">
                <a:solidFill>
                  <a:srgbClr val="00B050"/>
                </a:solidFill>
                <a:latin typeface="Aharoni" panose="02010803020104030203" pitchFamily="2" charset="-79"/>
                <a:cs typeface="Aharoni" panose="02010803020104030203" pitchFamily="2" charset="-79"/>
              </a:rPr>
              <a:t>Testing</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838200" y="1494684"/>
            <a:ext cx="10515600" cy="3310579"/>
          </a:xfrm>
        </p:spPr>
        <p:txBody>
          <a:bodyPr>
            <a:noAutofit/>
          </a:bodyPr>
          <a:lstStyle/>
          <a:p>
            <a:pPr marL="342900" lvl="0" indent="-342900">
              <a:lnSpc>
                <a:spcPct val="150000"/>
              </a:lnSpc>
              <a:spcBef>
                <a:spcPts val="1200"/>
              </a:spcBef>
              <a:spcAft>
                <a:spcPts val="1000"/>
              </a:spcAft>
              <a:buFont typeface="Arial" panose="020B0604020202020204" pitchFamily="34" charset="0"/>
              <a:buChar char="●"/>
              <a:tabLst>
                <a:tab pos="685800" algn="l"/>
              </a:tabLst>
            </a:pPr>
            <a:r>
              <a:rPr lang="en-US" sz="2000" u="none" strike="noStrike" dirty="0">
                <a:solidFill>
                  <a:schemeClr val="accent6"/>
                </a:solidFill>
                <a:effectLst/>
                <a:latin typeface="Georgia" panose="02040502050405020303" pitchFamily="18" charset="0"/>
                <a:ea typeface="Times New Roman" panose="02020603050405020304" pitchFamily="18" charset="0"/>
              </a:rPr>
              <a:t>Initially, we conducted testing at phase level during development cycle or at module level in program code.​</a:t>
            </a:r>
            <a:endParaRPr lang="en-IN" sz="2000" u="none" strike="noStrike" dirty="0">
              <a:solidFill>
                <a:schemeClr val="accent6"/>
              </a:solidFill>
              <a:effectLst/>
              <a:latin typeface="Georgia" panose="02040502050405020303" pitchFamily="18" charset="0"/>
              <a:ea typeface="Calibri" panose="020F0502020204030204" pitchFamily="34" charset="0"/>
            </a:endParaRPr>
          </a:p>
          <a:p>
            <a:pPr marL="342900" lvl="0" indent="-342900">
              <a:lnSpc>
                <a:spcPct val="150000"/>
              </a:lnSpc>
              <a:spcAft>
                <a:spcPts val="1000"/>
              </a:spcAft>
              <a:buFont typeface="Arial" panose="020B0604020202020204" pitchFamily="34" charset="0"/>
              <a:buChar char="●"/>
              <a:tabLst>
                <a:tab pos="685800" algn="l"/>
              </a:tabLst>
            </a:pPr>
            <a:r>
              <a:rPr lang="en-US" sz="2000" u="none" strike="noStrike" dirty="0">
                <a:solidFill>
                  <a:schemeClr val="accent6"/>
                </a:solidFill>
                <a:effectLst/>
                <a:latin typeface="Georgia" panose="02040502050405020303" pitchFamily="18" charset="0"/>
                <a:ea typeface="Times New Roman" panose="02020603050405020304" pitchFamily="18" charset="0"/>
              </a:rPr>
              <a:t>We tried to validate our software as per user experience and that it fully satisfies the need of the user.​</a:t>
            </a:r>
            <a:endParaRPr lang="en-IN" sz="2000" u="none" strike="noStrike" dirty="0">
              <a:solidFill>
                <a:schemeClr val="accent6"/>
              </a:solidFill>
              <a:effectLst/>
              <a:latin typeface="Georgia" panose="02040502050405020303" pitchFamily="18" charset="0"/>
              <a:ea typeface="Calibri" panose="020F0502020204030204" pitchFamily="34" charset="0"/>
            </a:endParaRPr>
          </a:p>
          <a:p>
            <a:pPr marL="342900" lvl="0" indent="-342900">
              <a:lnSpc>
                <a:spcPct val="150000"/>
              </a:lnSpc>
              <a:spcAft>
                <a:spcPts val="1000"/>
              </a:spcAft>
              <a:buFont typeface="Arial" panose="020B0604020202020204" pitchFamily="34" charset="0"/>
              <a:buChar char="●"/>
              <a:tabLst>
                <a:tab pos="685800" algn="l"/>
              </a:tabLst>
            </a:pPr>
            <a:r>
              <a:rPr lang="en-US" sz="2000" u="none" strike="noStrike" dirty="0">
                <a:solidFill>
                  <a:schemeClr val="accent6"/>
                </a:solidFill>
                <a:effectLst/>
                <a:latin typeface="Georgia" panose="02040502050405020303" pitchFamily="18" charset="0"/>
                <a:ea typeface="Times New Roman" panose="02020603050405020304" pitchFamily="18" charset="0"/>
              </a:rPr>
              <a:t>We tried to verify that our software is as per our plan. Main targets of our test were errors, faults and failures.​</a:t>
            </a:r>
            <a:endParaRPr lang="en-IN" sz="2000" u="none" strike="noStrike" dirty="0">
              <a:solidFill>
                <a:schemeClr val="accent6"/>
              </a:solidFill>
              <a:effectLst/>
              <a:latin typeface="Georgia" panose="02040502050405020303" pitchFamily="18" charset="0"/>
              <a:ea typeface="Calibri" panose="020F0502020204030204" pitchFamily="34" charset="0"/>
            </a:endParaRPr>
          </a:p>
          <a:p>
            <a:pPr marL="342900" lvl="0" indent="-342900">
              <a:lnSpc>
                <a:spcPct val="150000"/>
              </a:lnSpc>
              <a:spcAft>
                <a:spcPts val="1200"/>
              </a:spcAft>
              <a:buFont typeface="Arial" panose="020B0604020202020204" pitchFamily="34" charset="0"/>
              <a:buChar char="●"/>
              <a:tabLst>
                <a:tab pos="685800" algn="l"/>
              </a:tabLst>
            </a:pPr>
            <a:r>
              <a:rPr lang="en-US" sz="2000" u="none" strike="noStrike" dirty="0">
                <a:solidFill>
                  <a:schemeClr val="accent6"/>
                </a:solidFill>
                <a:effectLst/>
                <a:latin typeface="Georgia" panose="02040502050405020303" pitchFamily="18" charset="0"/>
                <a:ea typeface="Times New Roman" panose="02020603050405020304" pitchFamily="18" charset="0"/>
              </a:rPr>
              <a:t>During the testing of the accuracy algorithm, it was kept in mind that calculations were done per character.</a:t>
            </a:r>
            <a:endParaRPr lang="en-IN" sz="2000" u="none" strike="noStrike" dirty="0">
              <a:solidFill>
                <a:schemeClr val="accent6"/>
              </a:solidFill>
              <a:effectLst/>
              <a:latin typeface="Georgia" panose="02040502050405020303" pitchFamily="18" charset="0"/>
              <a:ea typeface="Calibri" panose="020F0502020204030204" pitchFamily="34" charset="0"/>
            </a:endParaRPr>
          </a:p>
        </p:txBody>
      </p:sp>
    </p:spTree>
    <p:extLst>
      <p:ext uri="{BB962C8B-B14F-4D97-AF65-F5344CB8AC3E}">
        <p14:creationId xmlns:p14="http://schemas.microsoft.com/office/powerpoint/2010/main" val="37673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p:txBody>
          <a:bodyPr>
            <a:normAutofit/>
          </a:bodyPr>
          <a:lstStyle/>
          <a:p>
            <a:pPr algn="ctr"/>
            <a:r>
              <a:rPr lang="en-IN" sz="6000" b="1" dirty="0">
                <a:solidFill>
                  <a:srgbClr val="00B050"/>
                </a:solidFill>
                <a:latin typeface="Aharoni" panose="02010803020104030203" pitchFamily="2" charset="-79"/>
                <a:cs typeface="Aharoni" panose="02010803020104030203" pitchFamily="2" charset="-79"/>
              </a:rPr>
              <a:t>Input and Output</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838200" y="1494684"/>
            <a:ext cx="10515600" cy="4887262"/>
          </a:xfrm>
        </p:spPr>
        <p:txBody>
          <a:bodyPr>
            <a:noAutofit/>
          </a:bodyPr>
          <a:lstStyle/>
          <a:p>
            <a:pPr marL="342900" lvl="0" indent="-342900">
              <a:lnSpc>
                <a:spcPct val="150000"/>
              </a:lnSpc>
              <a:spcBef>
                <a:spcPts val="1200"/>
              </a:spcBef>
              <a:spcAft>
                <a:spcPts val="1000"/>
              </a:spcAft>
              <a:buFont typeface="Arial" panose="020B0604020202020204" pitchFamily="34" charset="0"/>
              <a:buChar char="●"/>
              <a:tabLst>
                <a:tab pos="685800" algn="l"/>
              </a:tabLst>
            </a:pPr>
            <a:endParaRPr lang="en-IN" sz="2000" u="none" strike="noStrike" dirty="0">
              <a:solidFill>
                <a:schemeClr val="accent6"/>
              </a:solidFill>
              <a:effectLst/>
              <a:latin typeface="Georgia" panose="02040502050405020303" pitchFamily="18" charset="0"/>
              <a:ea typeface="Calibri" panose="020F0502020204030204" pitchFamily="34" charset="0"/>
            </a:endParaRPr>
          </a:p>
          <a:p>
            <a:pPr marL="457200" indent="-457200">
              <a:lnSpc>
                <a:spcPct val="150000"/>
              </a:lnSpc>
              <a:spcBef>
                <a:spcPts val="1200"/>
              </a:spcBef>
              <a:spcAft>
                <a:spcPts val="1000"/>
              </a:spcAft>
              <a:buFont typeface="+mj-lt"/>
              <a:buAutoNum type="arabicPeriod"/>
              <a:tabLst>
                <a:tab pos="685800" algn="l"/>
              </a:tabLst>
            </a:pPr>
            <a:r>
              <a:rPr lang="en-IN" u="sng" strike="noStrike" dirty="0">
                <a:solidFill>
                  <a:schemeClr val="accent6"/>
                </a:solidFill>
                <a:effectLst/>
                <a:latin typeface="Georgia" panose="02040502050405020303" pitchFamily="18" charset="0"/>
                <a:ea typeface="Calibri" panose="020F0502020204030204" pitchFamily="34" charset="0"/>
              </a:rPr>
              <a:t>Input</a:t>
            </a:r>
            <a:r>
              <a:rPr lang="en-IN" strike="noStrike" dirty="0">
                <a:solidFill>
                  <a:schemeClr val="accent6"/>
                </a:solidFill>
                <a:effectLst/>
                <a:latin typeface="Georgia" panose="02040502050405020303" pitchFamily="18" charset="0"/>
                <a:ea typeface="Calibri" panose="020F0502020204030204" pitchFamily="34" charset="0"/>
              </a:rPr>
              <a:t> </a:t>
            </a:r>
            <a:r>
              <a:rPr lang="en-IN" u="none" strike="noStrike" dirty="0">
                <a:solidFill>
                  <a:schemeClr val="accent6"/>
                </a:solidFill>
                <a:effectLst/>
                <a:latin typeface="Georgia" panose="02040502050405020303" pitchFamily="18" charset="0"/>
                <a:ea typeface="Calibri" panose="020F0502020204030204" pitchFamily="34" charset="0"/>
              </a:rPr>
              <a:t>:-  </a:t>
            </a:r>
            <a:r>
              <a:rPr lang="en-IN" dirty="0">
                <a:solidFill>
                  <a:schemeClr val="accent6"/>
                </a:solidFill>
                <a:latin typeface="Georgia" panose="02040502050405020303" pitchFamily="18" charset="0"/>
                <a:ea typeface="Calibri" panose="020F0502020204030204" pitchFamily="34" charset="0"/>
              </a:rPr>
              <a:t>Input message, p</a:t>
            </a:r>
            <a:r>
              <a:rPr lang="en-IN" u="none" strike="noStrike" dirty="0">
                <a:solidFill>
                  <a:schemeClr val="accent6"/>
                </a:solidFill>
                <a:effectLst/>
                <a:latin typeface="Georgia" panose="02040502050405020303" pitchFamily="18" charset="0"/>
                <a:ea typeface="Calibri" panose="020F0502020204030204" pitchFamily="34" charset="0"/>
              </a:rPr>
              <a:t>rivate key, m</a:t>
            </a:r>
            <a:r>
              <a:rPr lang="en-IN" dirty="0">
                <a:solidFill>
                  <a:schemeClr val="accent6"/>
                </a:solidFill>
                <a:latin typeface="Georgia" panose="02040502050405020303" pitchFamily="18" charset="0"/>
                <a:ea typeface="Calibri" panose="020F0502020204030204" pitchFamily="34" charset="0"/>
              </a:rPr>
              <a:t>ode of action on text – Encode (e) or Decode (d)</a:t>
            </a:r>
          </a:p>
          <a:p>
            <a:pPr marL="457200" indent="-457200">
              <a:lnSpc>
                <a:spcPct val="150000"/>
              </a:lnSpc>
              <a:spcBef>
                <a:spcPts val="1200"/>
              </a:spcBef>
              <a:spcAft>
                <a:spcPts val="1000"/>
              </a:spcAft>
              <a:buFont typeface="+mj-lt"/>
              <a:buAutoNum type="arabicPeriod"/>
              <a:tabLst>
                <a:tab pos="685800" algn="l"/>
              </a:tabLst>
            </a:pPr>
            <a:r>
              <a:rPr lang="en-IN" u="sng" dirty="0">
                <a:solidFill>
                  <a:schemeClr val="accent6"/>
                </a:solidFill>
                <a:latin typeface="Georgia" panose="02040502050405020303" pitchFamily="18" charset="0"/>
                <a:ea typeface="Calibri" panose="020F0502020204030204" pitchFamily="34" charset="0"/>
              </a:rPr>
              <a:t>Output</a:t>
            </a:r>
            <a:r>
              <a:rPr lang="en-IN" dirty="0">
                <a:solidFill>
                  <a:schemeClr val="accent6"/>
                </a:solidFill>
                <a:latin typeface="Georgia" panose="02040502050405020303" pitchFamily="18" charset="0"/>
                <a:ea typeface="Calibri" panose="020F0502020204030204" pitchFamily="34" charset="0"/>
              </a:rPr>
              <a:t> :- Converted text</a:t>
            </a:r>
            <a:endParaRPr lang="en-IN" u="sng" dirty="0">
              <a:solidFill>
                <a:schemeClr val="accent6"/>
              </a:solidFill>
              <a:latin typeface="Georgia" panose="02040502050405020303" pitchFamily="18" charset="0"/>
              <a:ea typeface="Calibri" panose="020F0502020204030204" pitchFamily="34" charset="0"/>
            </a:endParaRPr>
          </a:p>
          <a:p>
            <a:pPr lvl="1">
              <a:lnSpc>
                <a:spcPct val="150000"/>
              </a:lnSpc>
              <a:spcBef>
                <a:spcPts val="1200"/>
              </a:spcBef>
              <a:spcAft>
                <a:spcPts val="1000"/>
              </a:spcAft>
              <a:tabLst>
                <a:tab pos="685800" algn="l"/>
              </a:tabLst>
            </a:pPr>
            <a:endParaRPr lang="en-IN" sz="1600" dirty="0">
              <a:solidFill>
                <a:schemeClr val="accent6"/>
              </a:solidFill>
              <a:latin typeface="Georgia" panose="02040502050405020303" pitchFamily="18" charset="0"/>
              <a:ea typeface="Calibri" panose="020F0502020204030204" pitchFamily="34" charset="0"/>
            </a:endParaRPr>
          </a:p>
          <a:p>
            <a:pPr marL="457200" lvl="1" indent="0">
              <a:lnSpc>
                <a:spcPct val="150000"/>
              </a:lnSpc>
              <a:spcBef>
                <a:spcPts val="1200"/>
              </a:spcBef>
              <a:spcAft>
                <a:spcPts val="1000"/>
              </a:spcAft>
              <a:buNone/>
              <a:tabLst>
                <a:tab pos="685800" algn="l"/>
              </a:tabLst>
            </a:pPr>
            <a:endParaRPr lang="en-IN" sz="1600" dirty="0">
              <a:solidFill>
                <a:schemeClr val="accent6"/>
              </a:solidFill>
              <a:latin typeface="Georgia" panose="02040502050405020303" pitchFamily="18" charset="0"/>
              <a:ea typeface="Calibri" panose="020F0502020204030204" pitchFamily="34" charset="0"/>
            </a:endParaRPr>
          </a:p>
          <a:p>
            <a:pPr marL="457200" lvl="1" indent="0">
              <a:lnSpc>
                <a:spcPct val="150000"/>
              </a:lnSpc>
              <a:spcBef>
                <a:spcPts val="1200"/>
              </a:spcBef>
              <a:spcAft>
                <a:spcPts val="1000"/>
              </a:spcAft>
              <a:buNone/>
              <a:tabLst>
                <a:tab pos="685800" algn="l"/>
              </a:tabLst>
            </a:pPr>
            <a:endParaRPr lang="en-IN" sz="1600" dirty="0">
              <a:solidFill>
                <a:schemeClr val="accent6"/>
              </a:solidFill>
              <a:latin typeface="Georgia" panose="02040502050405020303" pitchFamily="18" charset="0"/>
              <a:ea typeface="Calibri" panose="020F0502020204030204" pitchFamily="34" charset="0"/>
            </a:endParaRPr>
          </a:p>
        </p:txBody>
      </p:sp>
    </p:spTree>
    <p:extLst>
      <p:ext uri="{BB962C8B-B14F-4D97-AF65-F5344CB8AC3E}">
        <p14:creationId xmlns:p14="http://schemas.microsoft.com/office/powerpoint/2010/main" val="325209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96DB-5330-4C3A-B6E6-B888E6B44108}"/>
              </a:ext>
            </a:extLst>
          </p:cNvPr>
          <p:cNvSpPr>
            <a:spLocks noGrp="1"/>
          </p:cNvSpPr>
          <p:nvPr>
            <p:ph type="title"/>
          </p:nvPr>
        </p:nvSpPr>
        <p:spPr>
          <a:xfrm>
            <a:off x="838200" y="120028"/>
            <a:ext cx="10515600" cy="1325563"/>
          </a:xfrm>
        </p:spPr>
        <p:txBody>
          <a:bodyPr>
            <a:normAutofit/>
          </a:bodyPr>
          <a:lstStyle/>
          <a:p>
            <a:pPr algn="ctr"/>
            <a:r>
              <a:rPr lang="en-IN" sz="6000" b="1" dirty="0">
                <a:solidFill>
                  <a:srgbClr val="00B050"/>
                </a:solidFill>
                <a:latin typeface="Aharoni" panose="02010803020104030203" pitchFamily="2" charset="-79"/>
                <a:cs typeface="Aharoni" panose="02010803020104030203" pitchFamily="2" charset="-79"/>
              </a:rPr>
              <a:t>Conclusion</a:t>
            </a:r>
          </a:p>
        </p:txBody>
      </p:sp>
      <p:sp>
        <p:nvSpPr>
          <p:cNvPr id="3" name="Content Placeholder 2">
            <a:extLst>
              <a:ext uri="{FF2B5EF4-FFF2-40B4-BE49-F238E27FC236}">
                <a16:creationId xmlns:a16="http://schemas.microsoft.com/office/drawing/2014/main" id="{D4B38951-126B-4DAB-8B64-0A2DDA1AC332}"/>
              </a:ext>
            </a:extLst>
          </p:cNvPr>
          <p:cNvSpPr>
            <a:spLocks noGrp="1"/>
          </p:cNvSpPr>
          <p:nvPr>
            <p:ph idx="1"/>
          </p:nvPr>
        </p:nvSpPr>
        <p:spPr>
          <a:xfrm>
            <a:off x="527117" y="545097"/>
            <a:ext cx="10515600" cy="6192875"/>
          </a:xfrm>
        </p:spPr>
        <p:txBody>
          <a:bodyPr>
            <a:noAutofit/>
          </a:bodyPr>
          <a:lstStyle/>
          <a:p>
            <a:pPr marL="342900" lvl="0" indent="-342900">
              <a:lnSpc>
                <a:spcPct val="150000"/>
              </a:lnSpc>
              <a:spcBef>
                <a:spcPts val="1200"/>
              </a:spcBef>
              <a:spcAft>
                <a:spcPts val="1000"/>
              </a:spcAft>
              <a:buFont typeface="Arial" panose="020B0604020202020204" pitchFamily="34" charset="0"/>
              <a:buChar char="●"/>
              <a:tabLst>
                <a:tab pos="685800" algn="l"/>
              </a:tabLst>
            </a:pPr>
            <a:endParaRPr lang="en-IN" sz="2000" u="none" strike="noStrike" dirty="0">
              <a:solidFill>
                <a:schemeClr val="accent6"/>
              </a:solidFill>
              <a:effectLst/>
              <a:latin typeface="Georgia" panose="02040502050405020303" pitchFamily="18" charset="0"/>
              <a:ea typeface="Calibri" panose="020F0502020204030204" pitchFamily="34" charset="0"/>
            </a:endParaRPr>
          </a:p>
          <a:p>
            <a:pPr lvl="1">
              <a:lnSpc>
                <a:spcPct val="150000"/>
              </a:lnSpc>
              <a:spcBef>
                <a:spcPts val="1200"/>
              </a:spcBef>
              <a:spcAft>
                <a:spcPts val="1000"/>
              </a:spcAft>
              <a:tabLst>
                <a:tab pos="685800" algn="l"/>
              </a:tabLst>
            </a:pPr>
            <a:r>
              <a:rPr lang="en-IN" dirty="0">
                <a:solidFill>
                  <a:schemeClr val="accent6"/>
                </a:solidFill>
                <a:latin typeface="Georgia" panose="02040502050405020303" pitchFamily="18" charset="0"/>
                <a:ea typeface="Calibri" panose="020F0502020204030204" pitchFamily="34" charset="0"/>
              </a:rPr>
              <a:t>Encryption may seem unnecessary to many people, but in many cases, it is extremely essential in the contemporary world.</a:t>
            </a:r>
          </a:p>
          <a:p>
            <a:pPr lvl="1">
              <a:lnSpc>
                <a:spcPct val="150000"/>
              </a:lnSpc>
              <a:spcBef>
                <a:spcPts val="1200"/>
              </a:spcBef>
              <a:spcAft>
                <a:spcPts val="1000"/>
              </a:spcAft>
              <a:tabLst>
                <a:tab pos="685800" algn="l"/>
              </a:tabLst>
            </a:pPr>
            <a:r>
              <a:rPr lang="en-IN" dirty="0">
                <a:solidFill>
                  <a:schemeClr val="accent6"/>
                </a:solidFill>
                <a:latin typeface="Georgia" panose="02040502050405020303" pitchFamily="18" charset="0"/>
                <a:ea typeface="Calibri" panose="020F0502020204030204" pitchFamily="34" charset="0"/>
              </a:rPr>
              <a:t>For example – Concealing one’s credit/debit card details, Aadhar Card No., etc; an organisation wanting to store some confidential data</a:t>
            </a:r>
          </a:p>
          <a:p>
            <a:pPr lvl="1">
              <a:lnSpc>
                <a:spcPct val="150000"/>
              </a:lnSpc>
              <a:spcBef>
                <a:spcPts val="1200"/>
              </a:spcBef>
              <a:spcAft>
                <a:spcPts val="1000"/>
              </a:spcAft>
              <a:tabLst>
                <a:tab pos="685800" algn="l"/>
              </a:tabLst>
            </a:pPr>
            <a:r>
              <a:rPr lang="en-IN" dirty="0">
                <a:solidFill>
                  <a:schemeClr val="accent6"/>
                </a:solidFill>
                <a:latin typeface="Georgia" panose="02040502050405020303" pitchFamily="18" charset="0"/>
                <a:ea typeface="Calibri" panose="020F0502020204030204" pitchFamily="34" charset="0"/>
              </a:rPr>
              <a:t>As we have seen in this application, it is impossible to relate or decode an encrypted message into its original meaning, without the key and the algorithm.</a:t>
            </a:r>
          </a:p>
          <a:p>
            <a:pPr marL="457200" lvl="1" indent="0">
              <a:lnSpc>
                <a:spcPct val="150000"/>
              </a:lnSpc>
              <a:spcBef>
                <a:spcPts val="1200"/>
              </a:spcBef>
              <a:spcAft>
                <a:spcPts val="1000"/>
              </a:spcAft>
              <a:buNone/>
              <a:tabLst>
                <a:tab pos="685800" algn="l"/>
              </a:tabLst>
            </a:pPr>
            <a:endParaRPr lang="en-IN" sz="1600" dirty="0">
              <a:solidFill>
                <a:schemeClr val="accent6"/>
              </a:solidFill>
              <a:latin typeface="Georgia" panose="02040502050405020303" pitchFamily="18" charset="0"/>
              <a:ea typeface="Calibri" panose="020F0502020204030204" pitchFamily="34" charset="0"/>
            </a:endParaRPr>
          </a:p>
          <a:p>
            <a:pPr marL="457200" lvl="1" indent="0">
              <a:lnSpc>
                <a:spcPct val="150000"/>
              </a:lnSpc>
              <a:spcBef>
                <a:spcPts val="1200"/>
              </a:spcBef>
              <a:spcAft>
                <a:spcPts val="1000"/>
              </a:spcAft>
              <a:buNone/>
              <a:tabLst>
                <a:tab pos="685800" algn="l"/>
              </a:tabLst>
            </a:pPr>
            <a:endParaRPr lang="en-IN" sz="1600" dirty="0">
              <a:solidFill>
                <a:schemeClr val="accent6"/>
              </a:solidFill>
              <a:latin typeface="Georgia" panose="02040502050405020303" pitchFamily="18" charset="0"/>
              <a:ea typeface="Calibri" panose="020F0502020204030204" pitchFamily="34" charset="0"/>
            </a:endParaRPr>
          </a:p>
        </p:txBody>
      </p:sp>
    </p:spTree>
    <p:extLst>
      <p:ext uri="{BB962C8B-B14F-4D97-AF65-F5344CB8AC3E}">
        <p14:creationId xmlns:p14="http://schemas.microsoft.com/office/powerpoint/2010/main" val="2680088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21">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5">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9">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BBF6492-AD22-4BC0-B726-2ABB0AA2F056}"/>
              </a:ext>
            </a:extLst>
          </p:cNvPr>
          <p:cNvSpPr>
            <a:spLocks noGrp="1"/>
          </p:cNvSpPr>
          <p:nvPr>
            <p:ph type="title"/>
          </p:nvPr>
        </p:nvSpPr>
        <p:spPr>
          <a:xfrm>
            <a:off x="1682247" y="2788533"/>
            <a:ext cx="7766936" cy="949329"/>
          </a:xfrm>
        </p:spPr>
        <p:txBody>
          <a:bodyPr vert="horz" lIns="91440" tIns="45720" rIns="91440" bIns="45720" rtlCol="0" anchor="b">
            <a:normAutofit/>
          </a:bodyPr>
          <a:lstStyle/>
          <a:p>
            <a:pPr algn="ctr"/>
            <a:r>
              <a:rPr lang="en-US" sz="5400" dirty="0">
                <a:solidFill>
                  <a:schemeClr val="accent2">
                    <a:lumMod val="60000"/>
                    <a:lumOff val="40000"/>
                  </a:schemeClr>
                </a:solidFill>
                <a:latin typeface="Consolas" panose="020B0609020204030204" pitchFamily="49" charset="0"/>
              </a:rPr>
              <a:t>Thank You!</a:t>
            </a:r>
          </a:p>
        </p:txBody>
      </p:sp>
    </p:spTree>
    <p:extLst>
      <p:ext uri="{BB962C8B-B14F-4D97-AF65-F5344CB8AC3E}">
        <p14:creationId xmlns:p14="http://schemas.microsoft.com/office/powerpoint/2010/main" val="24401266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DE51-E672-47EE-AB72-15C1C34BD1E1}"/>
              </a:ext>
            </a:extLst>
          </p:cNvPr>
          <p:cNvSpPr txBox="1">
            <a:spLocks noGrp="1"/>
          </p:cNvSpPr>
          <p:nvPr>
            <p:ph type="title" idx="4294967295"/>
          </p:nvPr>
        </p:nvSpPr>
        <p:spPr>
          <a:xfrm>
            <a:off x="0" y="593725"/>
            <a:ext cx="4391025" cy="1323975"/>
          </a:xfrm>
        </p:spPr>
        <p:txBody>
          <a:bodyPr vert="horz" lIns="91440" tIns="45720" rIns="91440" bIns="45720" rtlCol="0" anchor="t">
            <a:norm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lgn="ctr" defTabSz="914400">
              <a:lnSpc>
                <a:spcPct val="90000"/>
              </a:lnSpc>
              <a:spcBef>
                <a:spcPct val="0"/>
              </a:spcBef>
            </a:pPr>
            <a:r>
              <a:rPr lang="en-US" sz="4800" kern="1200" dirty="0">
                <a:solidFill>
                  <a:schemeClr val="accent4">
                    <a:lumMod val="60000"/>
                    <a:lumOff val="40000"/>
                  </a:schemeClr>
                </a:solidFill>
                <a:latin typeface="Aharoni" panose="02010803020104030203" pitchFamily="2" charset="-79"/>
                <a:ea typeface="+mj-ea"/>
                <a:cs typeface="Aharoni" panose="02010803020104030203" pitchFamily="2" charset="-79"/>
              </a:rPr>
              <a:t>Introduction</a:t>
            </a:r>
          </a:p>
        </p:txBody>
      </p:sp>
      <p:sp>
        <p:nvSpPr>
          <p:cNvPr id="3" name="Text Placeholder 2">
            <a:extLst>
              <a:ext uri="{FF2B5EF4-FFF2-40B4-BE49-F238E27FC236}">
                <a16:creationId xmlns:a16="http://schemas.microsoft.com/office/drawing/2014/main" id="{9CBF5F6A-C870-4BA2-8F26-D19A9C3809E1}"/>
              </a:ext>
            </a:extLst>
          </p:cNvPr>
          <p:cNvSpPr txBox="1">
            <a:spLocks noGrp="1"/>
          </p:cNvSpPr>
          <p:nvPr>
            <p:ph type="body" idx="4294967295"/>
          </p:nvPr>
        </p:nvSpPr>
        <p:spPr>
          <a:xfrm>
            <a:off x="0" y="2457450"/>
            <a:ext cx="4391025" cy="2454275"/>
          </a:xfrm>
        </p:spPr>
        <p:txBody>
          <a:bodyPr vert="horz" lIns="91440" tIns="45720" rIns="91440" bIns="45720" rtlCol="0">
            <a:norm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marL="342900" lvl="0" indent="-228600" defTabSz="914400">
              <a:lnSpc>
                <a:spcPct val="90000"/>
              </a:lnSpc>
              <a:buFont typeface="Arial" panose="020B0604020202020204" pitchFamily="34" charset="0"/>
              <a:buChar char="•"/>
            </a:pPr>
            <a:r>
              <a:rPr lang="en-US" sz="1800" dirty="0">
                <a:solidFill>
                  <a:schemeClr val="accent4">
                    <a:lumMod val="60000"/>
                    <a:lumOff val="40000"/>
                    <a:alpha val="80000"/>
                  </a:schemeClr>
                </a:solidFill>
                <a:latin typeface="Aharoni" panose="02010803020104030203" pitchFamily="2" charset="-79"/>
                <a:cs typeface="Aharoni" panose="02010803020104030203" pitchFamily="2" charset="-79"/>
              </a:rPr>
              <a:t>Secure your Information by Encoding the messages.</a:t>
            </a:r>
          </a:p>
          <a:p>
            <a:pPr marL="342900" lvl="0" indent="-228600" defTabSz="914400">
              <a:lnSpc>
                <a:spcPct val="90000"/>
              </a:lnSpc>
              <a:buFont typeface="Arial" panose="020B0604020202020204" pitchFamily="34" charset="0"/>
              <a:buChar char="•"/>
            </a:pPr>
            <a:r>
              <a:rPr lang="en-US" sz="1800" dirty="0">
                <a:solidFill>
                  <a:schemeClr val="accent4">
                    <a:lumMod val="60000"/>
                    <a:lumOff val="40000"/>
                    <a:alpha val="80000"/>
                  </a:schemeClr>
                </a:solidFill>
                <a:latin typeface="Aharoni" panose="02010803020104030203" pitchFamily="2" charset="-79"/>
                <a:cs typeface="Aharoni" panose="02010803020104030203" pitchFamily="2" charset="-79"/>
              </a:rPr>
              <a:t>Encoding is the process that transforms the text or information to the unrecognizable form, whereas decoding is the process that converts the encrypted message into the original form.</a:t>
            </a:r>
          </a:p>
        </p:txBody>
      </p:sp>
      <p:pic>
        <p:nvPicPr>
          <p:cNvPr id="2050" name="Picture 2" descr="What Is End-to-End Encryption?">
            <a:extLst>
              <a:ext uri="{FF2B5EF4-FFF2-40B4-BE49-F238E27FC236}">
                <a16:creationId xmlns:a16="http://schemas.microsoft.com/office/drawing/2014/main" id="{3167CDF8-C855-463F-B668-177480FFB9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07240" y="1917031"/>
            <a:ext cx="5260976" cy="276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1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56817-E338-4D73-AC11-FD2EBC5AB4E3}"/>
              </a:ext>
            </a:extLst>
          </p:cNvPr>
          <p:cNvPicPr>
            <a:picLocks noChangeAspect="1"/>
          </p:cNvPicPr>
          <p:nvPr/>
        </p:nvPicPr>
        <p:blipFill rotWithShape="1">
          <a:blip r:embed="rId3"/>
          <a:srcRect l="7094" r="-1"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1AA01DF2-807F-448A-ADDF-39FD7B9ACFFE}"/>
              </a:ext>
            </a:extLst>
          </p:cNvPr>
          <p:cNvSpPr txBox="1">
            <a:spLocks noGrp="1"/>
          </p:cNvSpPr>
          <p:nvPr>
            <p:ph type="title" idx="4294967295"/>
          </p:nvPr>
        </p:nvSpPr>
        <p:spPr>
          <a:xfrm>
            <a:off x="0" y="342900"/>
            <a:ext cx="10971213" cy="1097352"/>
          </a:xfrm>
        </p:spPr>
        <p:txBody>
          <a:bodyPr vert="horz" wrap="square">
            <a:sp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lgn="ctr"/>
            <a:r>
              <a:rPr lang="en-IN" sz="6531" dirty="0">
                <a:solidFill>
                  <a:schemeClr val="accent5">
                    <a:lumMod val="60000"/>
                    <a:lumOff val="40000"/>
                  </a:schemeClr>
                </a:solidFill>
                <a:latin typeface="Aharoni" panose="02010803020104030203" pitchFamily="2" charset="-79"/>
                <a:cs typeface="Aharoni" panose="02010803020104030203" pitchFamily="2" charset="-79"/>
              </a:rPr>
              <a:t>Limitations</a:t>
            </a:r>
          </a:p>
        </p:txBody>
      </p:sp>
      <p:sp>
        <p:nvSpPr>
          <p:cNvPr id="3" name="Text Placeholder 2">
            <a:extLst>
              <a:ext uri="{FF2B5EF4-FFF2-40B4-BE49-F238E27FC236}">
                <a16:creationId xmlns:a16="http://schemas.microsoft.com/office/drawing/2014/main" id="{D9449132-B1C3-4CCE-B42C-F7EE6A651216}"/>
              </a:ext>
            </a:extLst>
          </p:cNvPr>
          <p:cNvSpPr txBox="1">
            <a:spLocks noGrp="1"/>
          </p:cNvSpPr>
          <p:nvPr>
            <p:ph type="body" idx="4294967295"/>
          </p:nvPr>
        </p:nvSpPr>
        <p:spPr>
          <a:xfrm>
            <a:off x="0" y="1604963"/>
            <a:ext cx="10971213" cy="3976687"/>
          </a:xfrm>
        </p:spPr>
        <p:txBody>
          <a:bodyPr vert="horz">
            <a:normAutofit/>
          </a:bodyPr>
          <a:lst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a:lstStyle>
          <a:p>
            <a:pPr lvl="0">
              <a:buSzPct val="45000"/>
              <a:buFont typeface="StarSymbol"/>
              <a:buChar char="●"/>
            </a:pPr>
            <a:r>
              <a:rPr lang="en-IN" sz="2800" b="1" dirty="0">
                <a:solidFill>
                  <a:schemeClr val="accent4">
                    <a:lumMod val="60000"/>
                    <a:lumOff val="40000"/>
                  </a:schemeClr>
                </a:solidFill>
                <a:latin typeface="Consolas" panose="020B0609020204030204" pitchFamily="49" charset="0"/>
              </a:rPr>
              <a:t>Currently there is no direct medium to send message.</a:t>
            </a:r>
          </a:p>
          <a:p>
            <a:pPr lvl="0">
              <a:buSzPct val="45000"/>
              <a:buFont typeface="StarSymbol"/>
              <a:buChar char="●"/>
            </a:pPr>
            <a:r>
              <a:rPr lang="en-IN" sz="2800" b="1" dirty="0">
                <a:solidFill>
                  <a:schemeClr val="accent4">
                    <a:lumMod val="60000"/>
                    <a:lumOff val="40000"/>
                  </a:schemeClr>
                </a:solidFill>
                <a:latin typeface="Consolas" panose="020B0609020204030204" pitchFamily="49" charset="0"/>
              </a:rPr>
              <a:t>The Key also can’t be provided by the user.</a:t>
            </a:r>
          </a:p>
          <a:p>
            <a:pPr lvl="0">
              <a:buSzPct val="45000"/>
              <a:buFont typeface="StarSymbol"/>
              <a:buChar char="●"/>
            </a:pPr>
            <a:r>
              <a:rPr lang="en-IN" sz="2800" b="1" dirty="0">
                <a:solidFill>
                  <a:schemeClr val="accent4">
                    <a:lumMod val="60000"/>
                    <a:lumOff val="40000"/>
                  </a:schemeClr>
                </a:solidFill>
                <a:latin typeface="Consolas" panose="020B0609020204030204" pitchFamily="49" charset="0"/>
              </a:rPr>
              <a:t>Not connected to any database.</a:t>
            </a:r>
          </a:p>
        </p:txBody>
      </p:sp>
    </p:spTree>
    <p:extLst>
      <p:ext uri="{BB962C8B-B14F-4D97-AF65-F5344CB8AC3E}">
        <p14:creationId xmlns:p14="http://schemas.microsoft.com/office/powerpoint/2010/main" val="279402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4" name="Picture 1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6" name="Rectangle 1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Shape 17">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9E6F5B-41C4-43F8-82A1-0AC7ECC366FD}"/>
              </a:ext>
            </a:extLst>
          </p:cNvPr>
          <p:cNvSpPr>
            <a:spLocks noGrp="1"/>
          </p:cNvSpPr>
          <p:nvPr>
            <p:ph type="title"/>
          </p:nvPr>
        </p:nvSpPr>
        <p:spPr>
          <a:xfrm>
            <a:off x="2090594" y="764389"/>
            <a:ext cx="8099655" cy="1530542"/>
          </a:xfrm>
        </p:spPr>
        <p:txBody>
          <a:bodyPr>
            <a:normAutofit/>
          </a:bodyPr>
          <a:lstStyle/>
          <a:p>
            <a:pPr algn="ctr"/>
            <a:r>
              <a:rPr lang="en-IN" sz="4800" b="1" dirty="0">
                <a:solidFill>
                  <a:schemeClr val="accent3">
                    <a:lumMod val="60000"/>
                    <a:lumOff val="40000"/>
                  </a:schemeClr>
                </a:solidFill>
                <a:latin typeface="Agency FB" panose="020B0503020202020204" pitchFamily="34" charset="0"/>
              </a:rPr>
              <a:t>Proposed Work</a:t>
            </a:r>
          </a:p>
        </p:txBody>
      </p:sp>
      <p:sp>
        <p:nvSpPr>
          <p:cNvPr id="51" name="Content Placeholder 4">
            <a:extLst>
              <a:ext uri="{FF2B5EF4-FFF2-40B4-BE49-F238E27FC236}">
                <a16:creationId xmlns:a16="http://schemas.microsoft.com/office/drawing/2014/main" id="{145408BC-C952-4D14-87AE-C39987EA6C77}"/>
              </a:ext>
            </a:extLst>
          </p:cNvPr>
          <p:cNvSpPr>
            <a:spLocks noGrp="1"/>
          </p:cNvSpPr>
          <p:nvPr>
            <p:ph idx="1"/>
          </p:nvPr>
        </p:nvSpPr>
        <p:spPr>
          <a:xfrm>
            <a:off x="2241534" y="1745928"/>
            <a:ext cx="8207265" cy="3869052"/>
          </a:xfrm>
        </p:spPr>
        <p:txBody>
          <a:bodyPr anchor="t">
            <a:noAutofit/>
          </a:bodyPr>
          <a:lstStyle/>
          <a:p>
            <a:r>
              <a:rPr lang="en-US" sz="2400" dirty="0">
                <a:solidFill>
                  <a:schemeClr val="accent3">
                    <a:lumMod val="75000"/>
                  </a:schemeClr>
                </a:solidFill>
                <a:latin typeface="Forte" panose="03060902040502070203" pitchFamily="66" charset="0"/>
                <a:cs typeface="Aharoni" panose="02010803020104030203" pitchFamily="2" charset="-79"/>
              </a:rPr>
              <a:t>The objective of this project is to encode and decode messages using a common key.  This project will be built using the Tkinter and base64 library.</a:t>
            </a:r>
            <a:endParaRPr lang="en-IN" sz="2400" dirty="0">
              <a:solidFill>
                <a:schemeClr val="accent3">
                  <a:lumMod val="75000"/>
                </a:schemeClr>
              </a:solidFill>
              <a:latin typeface="Forte" panose="03060902040502070203" pitchFamily="66" charset="0"/>
              <a:cs typeface="Aharoni" panose="02010803020104030203" pitchFamily="2" charset="-79"/>
            </a:endParaRPr>
          </a:p>
          <a:p>
            <a:r>
              <a:rPr lang="en-US" sz="2400" dirty="0">
                <a:solidFill>
                  <a:schemeClr val="accent3">
                    <a:lumMod val="75000"/>
                  </a:schemeClr>
                </a:solidFill>
                <a:latin typeface="Forte" panose="03060902040502070203" pitchFamily="66" charset="0"/>
                <a:cs typeface="Aharoni" panose="02010803020104030203" pitchFamily="2" charset="-79"/>
              </a:rPr>
              <a:t>In this project, users must enter the message to encode or decode. Users must select the mode to choose the encoding and decoding process. The same key must be used to process the encoding and decoding for the same message.</a:t>
            </a:r>
            <a:endParaRPr lang="en-IN" sz="2400" dirty="0">
              <a:solidFill>
                <a:schemeClr val="accent3">
                  <a:lumMod val="75000"/>
                </a:schemeClr>
              </a:solidFill>
              <a:latin typeface="Forte" panose="03060902040502070203" pitchFamily="66" charset="0"/>
              <a:cs typeface="Aharoni" panose="02010803020104030203" pitchFamily="2" charset="-79"/>
            </a:endParaRPr>
          </a:p>
        </p:txBody>
      </p:sp>
    </p:spTree>
    <p:extLst>
      <p:ext uri="{BB962C8B-B14F-4D97-AF65-F5344CB8AC3E}">
        <p14:creationId xmlns:p14="http://schemas.microsoft.com/office/powerpoint/2010/main" val="98929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10">
          <a:fgClr>
            <a:schemeClr val="bg2">
              <a:lumMod val="75000"/>
              <a:lumOff val="2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CC34-CEE5-417A-AE8B-3CC6CF5FD54B}"/>
              </a:ext>
            </a:extLst>
          </p:cNvPr>
          <p:cNvSpPr>
            <a:spLocks noGrp="1"/>
          </p:cNvSpPr>
          <p:nvPr>
            <p:ph type="title"/>
          </p:nvPr>
        </p:nvSpPr>
        <p:spPr>
          <a:xfrm>
            <a:off x="1804013" y="126267"/>
            <a:ext cx="7958331" cy="1077229"/>
          </a:xfrm>
        </p:spPr>
        <p:txBody>
          <a:bodyPr>
            <a:normAutofit/>
          </a:bodyPr>
          <a:lstStyle/>
          <a:p>
            <a:pPr algn="ctr"/>
            <a:r>
              <a:rPr lang="en-IN" sz="4800" b="1" dirty="0">
                <a:solidFill>
                  <a:schemeClr val="accent3">
                    <a:lumMod val="60000"/>
                    <a:lumOff val="40000"/>
                  </a:schemeClr>
                </a:solidFill>
                <a:latin typeface="Agency FB" panose="020B0503020202020204" pitchFamily="34" charset="0"/>
              </a:rPr>
              <a:t>Methodology</a:t>
            </a:r>
          </a:p>
        </p:txBody>
      </p:sp>
      <p:sp>
        <p:nvSpPr>
          <p:cNvPr id="3" name="Content Placeholder 2">
            <a:extLst>
              <a:ext uri="{FF2B5EF4-FFF2-40B4-BE49-F238E27FC236}">
                <a16:creationId xmlns:a16="http://schemas.microsoft.com/office/drawing/2014/main" id="{2E6D35C7-5A11-4217-A719-5AD4586DDC4C}"/>
              </a:ext>
            </a:extLst>
          </p:cNvPr>
          <p:cNvSpPr>
            <a:spLocks noGrp="1"/>
          </p:cNvSpPr>
          <p:nvPr>
            <p:ph idx="1"/>
          </p:nvPr>
        </p:nvSpPr>
        <p:spPr>
          <a:xfrm>
            <a:off x="1916993" y="1147010"/>
            <a:ext cx="8358014" cy="6609685"/>
          </a:xfrm>
        </p:spPr>
        <p:txBody>
          <a:bodyPr>
            <a:normAutofit/>
          </a:bodyPr>
          <a:lstStyle/>
          <a:p>
            <a:r>
              <a:rPr lang="en-US" sz="2400" dirty="0">
                <a:solidFill>
                  <a:schemeClr val="accent3">
                    <a:lumMod val="75000"/>
                  </a:schemeClr>
                </a:solidFill>
                <a:latin typeface="Forte" panose="03060902040502070203" pitchFamily="66" charset="0"/>
              </a:rPr>
              <a:t>To build this project we will use basic concepts of Python, Tkinter, and base64 libraries.</a:t>
            </a:r>
          </a:p>
          <a:p>
            <a:r>
              <a:rPr lang="en-IN" sz="2400" dirty="0">
                <a:solidFill>
                  <a:schemeClr val="accent3">
                    <a:lumMod val="75000"/>
                  </a:schemeClr>
                </a:solidFill>
                <a:latin typeface="Forte" panose="03060902040502070203" pitchFamily="66" charset="0"/>
              </a:rPr>
              <a:t>The application will be built in the following steps</a:t>
            </a:r>
          </a:p>
          <a:p>
            <a:pPr marL="908050" lvl="1" indent="-457200">
              <a:buFont typeface="+mj-lt"/>
              <a:buAutoNum type="arabicPeriod"/>
            </a:pPr>
            <a:r>
              <a:rPr lang="en-IN" sz="2400" b="0" i="0" dirty="0">
                <a:solidFill>
                  <a:schemeClr val="accent3">
                    <a:lumMod val="75000"/>
                  </a:schemeClr>
                </a:solidFill>
                <a:effectLst/>
                <a:latin typeface="Forte" panose="03060902040502070203" pitchFamily="66" charset="0"/>
              </a:rPr>
              <a:t>Import modules</a:t>
            </a:r>
          </a:p>
          <a:p>
            <a:pPr marL="908050" lvl="1" indent="-457200">
              <a:buFont typeface="+mj-lt"/>
              <a:buAutoNum type="arabicPeriod"/>
            </a:pPr>
            <a:r>
              <a:rPr lang="en-IN" sz="2400" b="0" i="0" dirty="0">
                <a:solidFill>
                  <a:schemeClr val="accent3">
                    <a:lumMod val="75000"/>
                  </a:schemeClr>
                </a:solidFill>
                <a:effectLst/>
                <a:latin typeface="Forte" panose="03060902040502070203" pitchFamily="66" charset="0"/>
              </a:rPr>
              <a:t>Create display window</a:t>
            </a:r>
          </a:p>
          <a:p>
            <a:pPr marL="908050" lvl="1" indent="-457200">
              <a:buFont typeface="+mj-lt"/>
              <a:buAutoNum type="arabicPeriod"/>
            </a:pPr>
            <a:r>
              <a:rPr lang="en-IN" sz="2400" b="0" i="0" dirty="0">
                <a:solidFill>
                  <a:schemeClr val="accent3">
                    <a:lumMod val="75000"/>
                  </a:schemeClr>
                </a:solidFill>
                <a:effectLst/>
                <a:latin typeface="Forte" panose="03060902040502070203" pitchFamily="66" charset="0"/>
              </a:rPr>
              <a:t>Define function</a:t>
            </a:r>
          </a:p>
          <a:p>
            <a:pPr marL="908050" lvl="1" indent="-457200">
              <a:buFont typeface="+mj-lt"/>
              <a:buAutoNum type="arabicPeriod"/>
            </a:pPr>
            <a:r>
              <a:rPr lang="en-IN" sz="2400" b="0" i="0" dirty="0">
                <a:solidFill>
                  <a:schemeClr val="accent3">
                    <a:lumMod val="75000"/>
                  </a:schemeClr>
                </a:solidFill>
                <a:effectLst/>
                <a:latin typeface="Forte" panose="03060902040502070203" pitchFamily="66" charset="0"/>
              </a:rPr>
              <a:t>Define labels and buttons</a:t>
            </a:r>
          </a:p>
          <a:p>
            <a:pPr marL="450850" lvl="1" indent="0">
              <a:buNone/>
            </a:pPr>
            <a:endParaRPr lang="en-IN" sz="2400" b="0" i="0" dirty="0">
              <a:solidFill>
                <a:srgbClr val="444444"/>
              </a:solidFill>
              <a:effectLst/>
              <a:latin typeface="Georgia" panose="02040502050405020303" pitchFamily="18" charset="0"/>
            </a:endParaRPr>
          </a:p>
          <a:p>
            <a:pPr marL="908050" lvl="1" indent="-457200">
              <a:buFont typeface="+mj-lt"/>
              <a:buAutoNum type="arabicPeriod"/>
            </a:pPr>
            <a:endParaRPr lang="en-IN" sz="2400" b="0" i="0" dirty="0">
              <a:solidFill>
                <a:schemeClr val="accent3">
                  <a:lumMod val="75000"/>
                </a:schemeClr>
              </a:solidFill>
              <a:effectLst/>
              <a:latin typeface="Forte" panose="03060902040502070203" pitchFamily="66" charset="0"/>
            </a:endParaRPr>
          </a:p>
          <a:p>
            <a:pPr marL="908050" lvl="1" indent="-457200">
              <a:buFont typeface="+mj-lt"/>
              <a:buAutoNum type="arabicPeriod"/>
            </a:pPr>
            <a:endParaRPr lang="en-IN" sz="2400" b="0" i="0" dirty="0">
              <a:solidFill>
                <a:schemeClr val="accent3">
                  <a:lumMod val="75000"/>
                </a:schemeClr>
              </a:solidFill>
              <a:effectLst/>
              <a:latin typeface="Forte" panose="03060902040502070203" pitchFamily="66" charset="0"/>
            </a:endParaRPr>
          </a:p>
          <a:p>
            <a:pPr marL="908050" lvl="1" indent="-457200">
              <a:buFont typeface="+mj-lt"/>
              <a:buAutoNum type="arabicPeriod"/>
            </a:pPr>
            <a:endParaRPr lang="en-IN" sz="2400" b="0" i="0" dirty="0">
              <a:solidFill>
                <a:schemeClr val="accent3">
                  <a:lumMod val="75000"/>
                </a:schemeClr>
              </a:solidFill>
              <a:effectLst/>
              <a:latin typeface="Forte" panose="03060902040502070203" pitchFamily="66" charset="0"/>
            </a:endParaRPr>
          </a:p>
          <a:p>
            <a:pPr marL="908050" lvl="1" indent="-457200">
              <a:buFont typeface="+mj-lt"/>
              <a:buAutoNum type="arabicPeriod"/>
            </a:pPr>
            <a:endParaRPr lang="en-IN" sz="2200" dirty="0">
              <a:solidFill>
                <a:schemeClr val="accent3">
                  <a:lumMod val="75000"/>
                </a:schemeClr>
              </a:solidFill>
              <a:latin typeface="Forte" panose="03060902040502070203" pitchFamily="66" charset="0"/>
            </a:endParaRPr>
          </a:p>
        </p:txBody>
      </p:sp>
    </p:spTree>
    <p:extLst>
      <p:ext uri="{BB962C8B-B14F-4D97-AF65-F5344CB8AC3E}">
        <p14:creationId xmlns:p14="http://schemas.microsoft.com/office/powerpoint/2010/main" val="102550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9BCFC-571C-47BF-8258-19C2F55F914B}"/>
              </a:ext>
            </a:extLst>
          </p:cNvPr>
          <p:cNvSpPr>
            <a:spLocks noGrp="1"/>
          </p:cNvSpPr>
          <p:nvPr>
            <p:ph type="title"/>
          </p:nvPr>
        </p:nvSpPr>
        <p:spPr>
          <a:xfrm>
            <a:off x="1979132" y="363724"/>
            <a:ext cx="7958331" cy="879539"/>
          </a:xfrm>
        </p:spPr>
        <p:txBody>
          <a:bodyPr>
            <a:normAutofit/>
          </a:bodyPr>
          <a:lstStyle/>
          <a:p>
            <a:pPr algn="ctr"/>
            <a:r>
              <a:rPr lang="en-IN" sz="4800" b="1" dirty="0">
                <a:solidFill>
                  <a:schemeClr val="accent3">
                    <a:lumMod val="60000"/>
                    <a:lumOff val="40000"/>
                  </a:schemeClr>
                </a:solidFill>
                <a:latin typeface="Agency FB" panose="020B0503020202020204" pitchFamily="34" charset="0"/>
              </a:rPr>
              <a:t>Novelty of the Project</a:t>
            </a:r>
          </a:p>
        </p:txBody>
      </p:sp>
      <p:sp>
        <p:nvSpPr>
          <p:cNvPr id="3" name="Content Placeholder 2">
            <a:extLst>
              <a:ext uri="{FF2B5EF4-FFF2-40B4-BE49-F238E27FC236}">
                <a16:creationId xmlns:a16="http://schemas.microsoft.com/office/drawing/2014/main" id="{51E62E9A-6E27-4367-9043-4CC9C7CD88D6}"/>
              </a:ext>
            </a:extLst>
          </p:cNvPr>
          <p:cNvSpPr>
            <a:spLocks noGrp="1"/>
          </p:cNvSpPr>
          <p:nvPr>
            <p:ph idx="1"/>
          </p:nvPr>
        </p:nvSpPr>
        <p:spPr>
          <a:xfrm>
            <a:off x="2036789" y="1350335"/>
            <a:ext cx="8207265" cy="2726735"/>
          </a:xfrm>
        </p:spPr>
        <p:txBody>
          <a:bodyPr anchor="t">
            <a:normAutofit/>
          </a:bodyPr>
          <a:lstStyle/>
          <a:p>
            <a:r>
              <a:rPr lang="en-US" sz="2400" dirty="0">
                <a:solidFill>
                  <a:schemeClr val="accent3">
                    <a:lumMod val="75000"/>
                  </a:schemeClr>
                </a:solidFill>
                <a:latin typeface="Forte" panose="03060902040502070203" pitchFamily="66" charset="0"/>
              </a:rPr>
              <a:t>The application provides the users a pleasant GUI to interact with.</a:t>
            </a:r>
          </a:p>
          <a:p>
            <a:r>
              <a:rPr lang="en-US" sz="2400" dirty="0">
                <a:solidFill>
                  <a:schemeClr val="accent3">
                    <a:lumMod val="75000"/>
                  </a:schemeClr>
                </a:solidFill>
                <a:latin typeface="Forte" panose="03060902040502070203" pitchFamily="66" charset="0"/>
              </a:rPr>
              <a:t>It even gives them the liberty to select the mode of encoding/decoding process.</a:t>
            </a:r>
            <a:endParaRPr lang="en-IN" sz="2400" dirty="0">
              <a:solidFill>
                <a:schemeClr val="accent3">
                  <a:lumMod val="75000"/>
                </a:schemeClr>
              </a:solidFill>
              <a:latin typeface="Forte" panose="03060902040502070203" pitchFamily="66" charset="0"/>
            </a:endParaRPr>
          </a:p>
        </p:txBody>
      </p:sp>
      <p:pic>
        <p:nvPicPr>
          <p:cNvPr id="5" name="Picture 4">
            <a:extLst>
              <a:ext uri="{FF2B5EF4-FFF2-40B4-BE49-F238E27FC236}">
                <a16:creationId xmlns:a16="http://schemas.microsoft.com/office/drawing/2014/main" id="{97BE9988-2975-47A8-AD54-FDA4030EEC04}"/>
              </a:ext>
            </a:extLst>
          </p:cNvPr>
          <p:cNvPicPr>
            <a:picLocks noChangeAspect="1"/>
          </p:cNvPicPr>
          <p:nvPr/>
        </p:nvPicPr>
        <p:blipFill>
          <a:blip r:embed="rId4"/>
          <a:stretch>
            <a:fillRect/>
          </a:stretch>
        </p:blipFill>
        <p:spPr>
          <a:xfrm>
            <a:off x="3845458" y="4155960"/>
            <a:ext cx="5224725" cy="2026313"/>
          </a:xfrm>
          <a:prstGeom prst="rect">
            <a:avLst/>
          </a:prstGeom>
        </p:spPr>
      </p:pic>
    </p:spTree>
    <p:extLst>
      <p:ext uri="{BB962C8B-B14F-4D97-AF65-F5344CB8AC3E}">
        <p14:creationId xmlns:p14="http://schemas.microsoft.com/office/powerpoint/2010/main" val="75745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C12349-62E6-4BD7-9794-8785CD02D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DF2C9459-3C4B-453D-B2C2-AD0679BF0D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a:ln>
            <a:noFill/>
          </a:ln>
        </p:spPr>
      </p:pic>
      <p:pic>
        <p:nvPicPr>
          <p:cNvPr id="12" name="Picture 11">
            <a:extLst>
              <a:ext uri="{FF2B5EF4-FFF2-40B4-BE49-F238E27FC236}">
                <a16:creationId xmlns:a16="http://schemas.microsoft.com/office/drawing/2014/main" id="{4DB48376-A646-4B75-9776-453930C41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a:extLst>
              <a:ext uri="{FF2B5EF4-FFF2-40B4-BE49-F238E27FC236}">
                <a16:creationId xmlns:a16="http://schemas.microsoft.com/office/drawing/2014/main" id="{96614E25-B1FF-4512-9215-1598044F76D0}"/>
              </a:ext>
            </a:extLst>
          </p:cNvPr>
          <p:cNvSpPr>
            <a:spLocks noGrp="1"/>
          </p:cNvSpPr>
          <p:nvPr>
            <p:ph type="title"/>
          </p:nvPr>
        </p:nvSpPr>
        <p:spPr>
          <a:xfrm>
            <a:off x="1580764" y="513988"/>
            <a:ext cx="8594465" cy="808786"/>
          </a:xfrm>
        </p:spPr>
        <p:txBody>
          <a:bodyPr>
            <a:normAutofit/>
          </a:bodyPr>
          <a:lstStyle/>
          <a:p>
            <a:pPr algn="ctr"/>
            <a:r>
              <a:rPr lang="en-IN" sz="4800" b="1" dirty="0">
                <a:solidFill>
                  <a:schemeClr val="accent3">
                    <a:lumMod val="60000"/>
                    <a:lumOff val="40000"/>
                  </a:schemeClr>
                </a:solidFill>
                <a:latin typeface="Agency FB" panose="020B0503020202020204" pitchFamily="34" charset="0"/>
              </a:rPr>
              <a:t>Real Time Usage</a:t>
            </a:r>
          </a:p>
        </p:txBody>
      </p:sp>
      <p:sp>
        <p:nvSpPr>
          <p:cNvPr id="14" name="Rectangle 13">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59910" cy="6858001"/>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761FE168-5946-42F5-93BC-ED1F21847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034540" y="812732"/>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D1208E-53F8-4AF2-9E0B-3E5E295FCD4F}"/>
              </a:ext>
            </a:extLst>
          </p:cNvPr>
          <p:cNvSpPr>
            <a:spLocks noGrp="1"/>
          </p:cNvSpPr>
          <p:nvPr>
            <p:ph idx="1"/>
          </p:nvPr>
        </p:nvSpPr>
        <p:spPr>
          <a:xfrm>
            <a:off x="1922059" y="381741"/>
            <a:ext cx="8140364" cy="4012794"/>
          </a:xfrm>
        </p:spPr>
        <p:txBody>
          <a:bodyPr>
            <a:normAutofit/>
          </a:bodyPr>
          <a:lstStyle/>
          <a:p>
            <a:r>
              <a:rPr lang="en-US" sz="2400" dirty="0">
                <a:solidFill>
                  <a:schemeClr val="accent3">
                    <a:lumMod val="75000"/>
                  </a:schemeClr>
                </a:solidFill>
                <a:latin typeface="Forte" panose="03060902040502070203" pitchFamily="66" charset="0"/>
              </a:rPr>
              <a:t>The EncryptZ cryptography app can be used by an organisation to encrypt confidential files and documents.</a:t>
            </a:r>
          </a:p>
          <a:p>
            <a:r>
              <a:rPr lang="en-US" sz="2400" dirty="0">
                <a:solidFill>
                  <a:schemeClr val="accent3">
                    <a:lumMod val="75000"/>
                  </a:schemeClr>
                </a:solidFill>
                <a:latin typeface="Forte" panose="03060902040502070203" pitchFamily="66" charset="0"/>
              </a:rPr>
              <a:t>It can also be used by individuals who would like to encrypt confidential information.</a:t>
            </a:r>
            <a:endParaRPr lang="en-IN" sz="2400" dirty="0">
              <a:solidFill>
                <a:schemeClr val="accent3">
                  <a:lumMod val="75000"/>
                </a:schemeClr>
              </a:solidFill>
              <a:latin typeface="Forte" panose="03060902040502070203" pitchFamily="66" charset="0"/>
            </a:endParaRPr>
          </a:p>
        </p:txBody>
      </p:sp>
      <p:pic>
        <p:nvPicPr>
          <p:cNvPr id="4" name="Picture 3">
            <a:extLst>
              <a:ext uri="{FF2B5EF4-FFF2-40B4-BE49-F238E27FC236}">
                <a16:creationId xmlns:a16="http://schemas.microsoft.com/office/drawing/2014/main" id="{334CC6C3-A8AD-4554-B045-3799B476B20B}"/>
              </a:ext>
            </a:extLst>
          </p:cNvPr>
          <p:cNvPicPr>
            <a:picLocks noChangeAspect="1"/>
          </p:cNvPicPr>
          <p:nvPr/>
        </p:nvPicPr>
        <p:blipFill>
          <a:blip r:embed="rId6"/>
          <a:stretch>
            <a:fillRect/>
          </a:stretch>
        </p:blipFill>
        <p:spPr>
          <a:xfrm>
            <a:off x="2689627" y="3625516"/>
            <a:ext cx="6264443" cy="2580272"/>
          </a:xfrm>
          <a:prstGeom prst="rect">
            <a:avLst/>
          </a:prstGeom>
        </p:spPr>
      </p:pic>
    </p:spTree>
    <p:extLst>
      <p:ext uri="{BB962C8B-B14F-4D97-AF65-F5344CB8AC3E}">
        <p14:creationId xmlns:p14="http://schemas.microsoft.com/office/powerpoint/2010/main" val="376464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0402" y="424713"/>
            <a:ext cx="9450665" cy="1000050"/>
          </a:xfrm>
        </p:spPr>
        <p:txBody>
          <a:bodyPr anchor="t">
            <a:normAutofit fontScale="90000"/>
          </a:bodyPr>
          <a:lstStyle/>
          <a:p>
            <a:pPr algn="ctr"/>
            <a:r>
              <a:rPr lang="en-US" dirty="0">
                <a:solidFill>
                  <a:srgbClr val="FFC000"/>
                </a:solidFill>
              </a:rPr>
              <a:t>Hardware &amp; Software Requirements</a:t>
            </a:r>
          </a:p>
        </p:txBody>
      </p:sp>
      <p:sp>
        <p:nvSpPr>
          <p:cNvPr id="7" name="TextBox 6">
            <a:extLst>
              <a:ext uri="{FF2B5EF4-FFF2-40B4-BE49-F238E27FC236}">
                <a16:creationId xmlns:a16="http://schemas.microsoft.com/office/drawing/2014/main" id="{8F85F5AD-C9F2-4AEB-9CE0-8D05F1D14310}"/>
              </a:ext>
            </a:extLst>
          </p:cNvPr>
          <p:cNvSpPr txBox="1"/>
          <p:nvPr/>
        </p:nvSpPr>
        <p:spPr>
          <a:xfrm>
            <a:off x="1318437" y="1605516"/>
            <a:ext cx="7028121" cy="4401205"/>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chemeClr val="accent2">
                    <a:lumMod val="60000"/>
                    <a:lumOff val="40000"/>
                  </a:schemeClr>
                </a:solidFill>
              </a:rPr>
              <a:t>Any PC with at least a Pentium processor will be able to run this application. The application wouldn’t require any high specifications to be run.</a:t>
            </a:r>
          </a:p>
          <a:p>
            <a:pPr marL="457200" indent="-457200">
              <a:buFont typeface="Arial" panose="020B0604020202020204" pitchFamily="34" charset="0"/>
              <a:buChar char="•"/>
            </a:pPr>
            <a:endParaRPr lang="en-IN" sz="2800" dirty="0">
              <a:solidFill>
                <a:schemeClr val="accent2">
                  <a:lumMod val="60000"/>
                  <a:lumOff val="40000"/>
                </a:schemeClr>
              </a:solidFill>
            </a:endParaRPr>
          </a:p>
          <a:p>
            <a:pPr marL="457200" indent="-457200">
              <a:buFont typeface="Arial" panose="020B0604020202020204" pitchFamily="34" charset="0"/>
              <a:buChar char="•"/>
            </a:pPr>
            <a:r>
              <a:rPr lang="en-IN" sz="2800" dirty="0">
                <a:solidFill>
                  <a:schemeClr val="accent2">
                    <a:lumMod val="60000"/>
                    <a:lumOff val="40000"/>
                  </a:schemeClr>
                </a:solidFill>
              </a:rPr>
              <a:t>Minimum software requirement for the application is a functioning Operating System, that is not outdated yet (</a:t>
            </a:r>
            <a:r>
              <a:rPr lang="en-IN" sz="2800" dirty="0" err="1">
                <a:solidFill>
                  <a:schemeClr val="accent2">
                    <a:lumMod val="60000"/>
                    <a:lumOff val="40000"/>
                  </a:schemeClr>
                </a:solidFill>
              </a:rPr>
              <a:t>Eg</a:t>
            </a:r>
            <a:r>
              <a:rPr lang="en-IN" sz="2800" dirty="0">
                <a:solidFill>
                  <a:schemeClr val="accent2">
                    <a:lumMod val="60000"/>
                    <a:lumOff val="40000"/>
                  </a:schemeClr>
                </a:solidFill>
              </a:rPr>
              <a:t>: Windows 7, 8, 10, Ubuntu, etc., and at least Python v3.0.0.</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4.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7A9C489BF6124F9B45B05179056F6E" ma:contentTypeVersion="2" ma:contentTypeDescription="Create a new document." ma:contentTypeScope="" ma:versionID="f389e8636a227caf612c9594270a85aa">
  <xsd:schema xmlns:xsd="http://www.w3.org/2001/XMLSchema" xmlns:xs="http://www.w3.org/2001/XMLSchema" xmlns:p="http://schemas.microsoft.com/office/2006/metadata/properties" xmlns:ns3="37ce150c-ac92-462f-8192-765e28940fef" targetNamespace="http://schemas.microsoft.com/office/2006/metadata/properties" ma:root="true" ma:fieldsID="75741cb33834677f621a551ad9814ab0" ns3:_="">
    <xsd:import namespace="37ce150c-ac92-462f-8192-765e28940fe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ce150c-ac92-462f-8192-765e28940f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6ADC65-72F8-492A-A99B-6E6FA0B5D9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ce150c-ac92-462f-8192-765e28940f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2C1113-163A-4218-8C18-C20F7A290315}">
  <ds:schemaRefs>
    <ds:schemaRef ds:uri="http://schemas.microsoft.com/sharepoint/v3/contenttype/forms"/>
  </ds:schemaRefs>
</ds:datastoreItem>
</file>

<file path=customXml/itemProps3.xml><?xml version="1.0" encoding="utf-8"?>
<ds:datastoreItem xmlns:ds="http://schemas.openxmlformats.org/officeDocument/2006/customXml" ds:itemID="{A8205445-D997-4638-B1A5-A025D3D04D3F}">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http://purl.org/dc/terms/"/>
    <ds:schemaRef ds:uri="37ce150c-ac92-462f-8192-765e28940fe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537</TotalTime>
  <Words>1161</Words>
  <Application>Microsoft Office PowerPoint</Application>
  <PresentationFormat>Widescreen</PresentationFormat>
  <Paragraphs>101</Paragraphs>
  <Slides>24</Slides>
  <Notes>4</Notes>
  <HiddenSlides>0</HiddenSlides>
  <MMClips>1</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24</vt:i4>
      </vt:variant>
    </vt:vector>
  </HeadingPairs>
  <TitlesOfParts>
    <vt:vector size="42" baseType="lpstr">
      <vt:lpstr>Agency FB</vt:lpstr>
      <vt:lpstr>Aharoni</vt:lpstr>
      <vt:lpstr>Arial</vt:lpstr>
      <vt:lpstr>Calibri</vt:lpstr>
      <vt:lpstr>Calibri Light</vt:lpstr>
      <vt:lpstr>Consolas</vt:lpstr>
      <vt:lpstr>Forte</vt:lpstr>
      <vt:lpstr>Georgia</vt:lpstr>
      <vt:lpstr>inherit</vt:lpstr>
      <vt:lpstr>MS Shell Dlg 2</vt:lpstr>
      <vt:lpstr>StarSymbol</vt:lpstr>
      <vt:lpstr>Trebuchet MS</vt:lpstr>
      <vt:lpstr>Wingdings</vt:lpstr>
      <vt:lpstr>Wingdings 3</vt:lpstr>
      <vt:lpstr>Office Theme</vt:lpstr>
      <vt:lpstr>Facet</vt:lpstr>
      <vt:lpstr>Madison</vt:lpstr>
      <vt:lpstr>Tech 16x9</vt:lpstr>
      <vt:lpstr>EncrypZ</vt:lpstr>
      <vt:lpstr>PowerPoint Presentation</vt:lpstr>
      <vt:lpstr>Introduction</vt:lpstr>
      <vt:lpstr>Limitations</vt:lpstr>
      <vt:lpstr>Proposed Work</vt:lpstr>
      <vt:lpstr>Methodology</vt:lpstr>
      <vt:lpstr>Novelty of the Project</vt:lpstr>
      <vt:lpstr>Real Time Usage</vt:lpstr>
      <vt:lpstr>Hardware &amp; Software Requirements</vt:lpstr>
      <vt:lpstr>Overall System Architecture Diagram and Workflow Explanation</vt:lpstr>
      <vt:lpstr>Literature Review</vt:lpstr>
      <vt:lpstr>Project Modules and Explanations</vt:lpstr>
      <vt:lpstr>PowerPoint Presentation</vt:lpstr>
      <vt:lpstr>PowerPoint Presentation</vt:lpstr>
      <vt:lpstr>decode() Explanation</vt:lpstr>
      <vt:lpstr>Mode(), Exit(), and Reset() Explanation</vt:lpstr>
      <vt:lpstr>PowerPoint Presentation</vt:lpstr>
      <vt:lpstr>Label(), Entry(), Button() Widgets</vt:lpstr>
      <vt:lpstr>Demo Video</vt:lpstr>
      <vt:lpstr>Project Snap Shot</vt:lpstr>
      <vt:lpstr>Testing</vt:lpstr>
      <vt:lpstr>Input and 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EncrypZ</dc:title>
  <dc:creator>Vibhor Bhargava</dc:creator>
  <cp:lastModifiedBy>Vibhor Bhargava</cp:lastModifiedBy>
  <cp:revision>13</cp:revision>
  <dcterms:created xsi:type="dcterms:W3CDTF">2021-04-02T10:08:08Z</dcterms:created>
  <dcterms:modified xsi:type="dcterms:W3CDTF">2021-05-01T17:51:35Z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0x010100E37A9C489BF6124F9B45B05179056F6E</vt:lpwstr>
  </property>
</Properties>
</file>